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Barlow ExtraLight"/>
      <p:regular r:id="rId32"/>
      <p:bold r:id="rId33"/>
      <p:italic r:id="rId34"/>
      <p:boldItalic r:id="rId35"/>
    </p:embeddedFont>
    <p:embeddedFont>
      <p:font typeface="Hepta Slab Medium"/>
      <p:regular r:id="rId36"/>
      <p:bold r:id="rId37"/>
    </p:embeddedFont>
    <p:embeddedFont>
      <p:font typeface="Hepta Slab Light"/>
      <p:regular r:id="rId38"/>
      <p:bold r:id="rId39"/>
    </p:embeddedFont>
    <p:embeddedFont>
      <p:font typeface="Hepta Slab"/>
      <p:regular r:id="rId40"/>
      <p:bold r:id="rId41"/>
    </p:embeddedFont>
    <p:embeddedFont>
      <p:font typeface="Source Code Pro"/>
      <p:regular r:id="rId42"/>
      <p:bold r:id="rId43"/>
      <p:italic r:id="rId44"/>
      <p:boldItalic r:id="rId45"/>
    </p:embeddedFont>
    <p:embeddedFont>
      <p:font typeface="Hepta Slab SemiBold"/>
      <p:regular r:id="rId46"/>
      <p:bold r:id="rId47"/>
    </p:embeddedFont>
    <p:embeddedFont>
      <p:font typeface="Barlow Medium"/>
      <p:regular r:id="rId48"/>
      <p:bold r:id="rId49"/>
      <p:italic r:id="rId50"/>
      <p:boldItalic r:id="rId51"/>
    </p:embeddedFont>
    <p:embeddedFont>
      <p:font typeface="Oswald"/>
      <p:regular r:id="rId52"/>
      <p:bold r:id="rId53"/>
    </p:embeddedFont>
    <p:embeddedFont>
      <p:font typeface="Barlow Light"/>
      <p:regular r:id="rId54"/>
      <p:bold r:id="rId55"/>
      <p:italic r:id="rId56"/>
      <p:boldItalic r:id="rId57"/>
    </p:embeddedFont>
    <p:embeddedFont>
      <p:font typeface="Barlow"/>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ptaSlab-regular.fntdata"/><Relationship Id="rId42" Type="http://schemas.openxmlformats.org/officeDocument/2006/relationships/font" Target="fonts/SourceCodePro-regular.fntdata"/><Relationship Id="rId41" Type="http://schemas.openxmlformats.org/officeDocument/2006/relationships/font" Target="fonts/HeptaSlab-bold.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HeptaSlabSemiBold-regular.fntdata"/><Relationship Id="rId45" Type="http://schemas.openxmlformats.org/officeDocument/2006/relationships/font" Target="fonts/SourceCodePr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BarlowMedium-regular.fntdata"/><Relationship Id="rId47" Type="http://schemas.openxmlformats.org/officeDocument/2006/relationships/font" Target="fonts/HeptaSlabSemiBold-bold.fntdata"/><Relationship Id="rId49" Type="http://schemas.openxmlformats.org/officeDocument/2006/relationships/font" Target="fonts/Barlow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BarlowExtraLight-bold.fntdata"/><Relationship Id="rId32" Type="http://schemas.openxmlformats.org/officeDocument/2006/relationships/font" Target="fonts/BarlowExtraLight-regular.fntdata"/><Relationship Id="rId35" Type="http://schemas.openxmlformats.org/officeDocument/2006/relationships/font" Target="fonts/BarlowExtraLight-boldItalic.fntdata"/><Relationship Id="rId34" Type="http://schemas.openxmlformats.org/officeDocument/2006/relationships/font" Target="fonts/BarlowExtraLight-italic.fntdata"/><Relationship Id="rId37" Type="http://schemas.openxmlformats.org/officeDocument/2006/relationships/font" Target="fonts/HeptaSlabMedium-bold.fntdata"/><Relationship Id="rId36" Type="http://schemas.openxmlformats.org/officeDocument/2006/relationships/font" Target="fonts/HeptaSlabMedium-regular.fntdata"/><Relationship Id="rId39" Type="http://schemas.openxmlformats.org/officeDocument/2006/relationships/font" Target="fonts/HeptaSlabLight-bold.fntdata"/><Relationship Id="rId38" Type="http://schemas.openxmlformats.org/officeDocument/2006/relationships/font" Target="fonts/HeptaSlabLight-regular.fntdata"/><Relationship Id="rId61" Type="http://schemas.openxmlformats.org/officeDocument/2006/relationships/font" Target="fonts/Barlow-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Medium-boldItalic.fntdata"/><Relationship Id="rId50" Type="http://schemas.openxmlformats.org/officeDocument/2006/relationships/font" Target="fonts/BarlowMedium-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5.xml"/><Relationship Id="rId55" Type="http://schemas.openxmlformats.org/officeDocument/2006/relationships/font" Target="fonts/BarlowLight-bold.fntdata"/><Relationship Id="rId10" Type="http://schemas.openxmlformats.org/officeDocument/2006/relationships/slide" Target="slides/slide4.xml"/><Relationship Id="rId54" Type="http://schemas.openxmlformats.org/officeDocument/2006/relationships/font" Target="fonts/BarlowLight-regular.fntdata"/><Relationship Id="rId13" Type="http://schemas.openxmlformats.org/officeDocument/2006/relationships/slide" Target="slides/slide7.xml"/><Relationship Id="rId57" Type="http://schemas.openxmlformats.org/officeDocument/2006/relationships/font" Target="fonts/BarlowLight-boldItalic.fntdata"/><Relationship Id="rId12" Type="http://schemas.openxmlformats.org/officeDocument/2006/relationships/slide" Target="slides/slide6.xml"/><Relationship Id="rId56" Type="http://schemas.openxmlformats.org/officeDocument/2006/relationships/font" Target="fonts/BarlowLight-italic.fntdata"/><Relationship Id="rId15" Type="http://schemas.openxmlformats.org/officeDocument/2006/relationships/slide" Target="slides/slide9.xml"/><Relationship Id="rId59" Type="http://schemas.openxmlformats.org/officeDocument/2006/relationships/font" Target="fonts/Barlow-bold.fntdata"/><Relationship Id="rId14" Type="http://schemas.openxmlformats.org/officeDocument/2006/relationships/slide" Target="slides/slide8.xml"/><Relationship Id="rId58" Type="http://schemas.openxmlformats.org/officeDocument/2006/relationships/font" Target="fonts/Barlow-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eea886d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eea886d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eea886d4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eea886d4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eea886d4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eea886d4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eea886d4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eea886d4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20e391c6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20e391c6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eea886d4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eea886d4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eea886d4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eea886d4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f2b560db5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f2b560db5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eea886d4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eea886d4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eea886d4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ea886d4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eea886d4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eea886d4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Monster CHallenge Ratings (Live Application)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eea886d4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eea886d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eea886d4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eea886d4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live site that allows a user to </a:t>
            </a:r>
            <a:r>
              <a:rPr lang="en"/>
              <a:t>input</a:t>
            </a:r>
            <a:r>
              <a:rPr lang="en"/>
              <a:t> different features for a monster, to predict that monster’s challenge rating! We started by making the flask, which uses our linear regression model for predicting CR. I had to host the flask site on a cloud platform called Render. This allows me to have an active web application (url) to integrate into my HTML script. The HTML is listed and deployed through github. Since github is only able to host static sites and we wanted a dynamic site, render was a necessary step we had to take to utilize the model properly.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eea886d4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eea886d4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ahead and test out the live site! (A quick run through of all the features (pre-filled out), and click the predict button.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eea886d4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1eea886d4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
            </a:r>
            <a:r>
              <a:rPr lang="en"/>
              <a:t>further</a:t>
            </a:r>
            <a:r>
              <a:rPr lang="en"/>
              <a:t> research and enhancements, we would want to look at improving our model. It currently sits at 96% accuracy but the site and model itself tend to predict challenge ratings that are higher than their given rating. We could expand the dataset itself to see what other monsters are available to train the data on, or look at implementing a manual challenge rating calculation to compare to the predictive model. </a:t>
            </a:r>
            <a:br>
              <a:rPr lang="en"/>
            </a:br>
            <a:r>
              <a:rPr lang="en"/>
              <a:t>In addition, NLP (natural language processing) is a tool that would help improve how the model is interpreting the text based data like actions and reactions.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eea886d4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eea886d4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eea886d41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eea886d41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eea886d4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eea886d4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eea886d4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1eea886d4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eea886d4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eea886d4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eea886d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eea886d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eea886d4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eea886d4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eea886d41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eea886d41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eea886d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eea886d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eea886d4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eea886d4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8" name="Google Shape;68;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1" name="Shape 81"/>
        <p:cNvGrpSpPr/>
        <p:nvPr/>
      </p:nvGrpSpPr>
      <p:grpSpPr>
        <a:xfrm>
          <a:off x="0" y="0"/>
          <a:ext cx="0" cy="0"/>
          <a:chOff x="0" y="0"/>
          <a:chExt cx="0" cy="0"/>
        </a:xfrm>
      </p:grpSpPr>
      <p:sp>
        <p:nvSpPr>
          <p:cNvPr id="82" name="Google Shape;8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 name="Google Shape;8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 name="Google Shape;84;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85" name="Shape 85"/>
        <p:cNvGrpSpPr/>
        <p:nvPr/>
      </p:nvGrpSpPr>
      <p:grpSpPr>
        <a:xfrm>
          <a:off x="0" y="0"/>
          <a:ext cx="0" cy="0"/>
          <a:chOff x="0" y="0"/>
          <a:chExt cx="0" cy="0"/>
        </a:xfrm>
      </p:grpSpPr>
      <p:sp>
        <p:nvSpPr>
          <p:cNvPr id="86" name="Google Shape;8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7" name="Google Shape;87;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 name="Shape 88"/>
        <p:cNvGrpSpPr/>
        <p:nvPr/>
      </p:nvGrpSpPr>
      <p:grpSpPr>
        <a:xfrm>
          <a:off x="0" y="0"/>
          <a:ext cx="0" cy="0"/>
          <a:chOff x="0" y="0"/>
          <a:chExt cx="0" cy="0"/>
        </a:xfrm>
      </p:grpSpPr>
      <p:sp>
        <p:nvSpPr>
          <p:cNvPr id="89" name="Google Shape;8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1" name="Google Shape;9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2" name="Google Shape;9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94" name="Shape 94"/>
        <p:cNvGrpSpPr/>
        <p:nvPr/>
      </p:nvGrpSpPr>
      <p:grpSpPr>
        <a:xfrm>
          <a:off x="0" y="0"/>
          <a:ext cx="0" cy="0"/>
          <a:chOff x="0" y="0"/>
          <a:chExt cx="0" cy="0"/>
        </a:xfrm>
      </p:grpSpPr>
      <p:sp>
        <p:nvSpPr>
          <p:cNvPr id="95" name="Google Shape;9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3" name="Shape 103"/>
        <p:cNvGrpSpPr/>
        <p:nvPr/>
      </p:nvGrpSpPr>
      <p:grpSpPr>
        <a:xfrm>
          <a:off x="0" y="0"/>
          <a:ext cx="0" cy="0"/>
          <a:chOff x="0" y="0"/>
          <a:chExt cx="0" cy="0"/>
        </a:xfrm>
      </p:grpSpPr>
      <p:sp>
        <p:nvSpPr>
          <p:cNvPr id="104" name="Google Shape;104;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 name="Google Shape;111;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5" name="Google Shape;115;p26"/>
          <p:cNvSpPr/>
          <p:nvPr>
            <p:ph idx="2" type="pic"/>
          </p:nvPr>
        </p:nvSpPr>
        <p:spPr>
          <a:xfrm>
            <a:off x="4992024" y="1152775"/>
            <a:ext cx="3840300" cy="3416400"/>
          </a:xfrm>
          <a:prstGeom prst="rect">
            <a:avLst/>
          </a:prstGeom>
          <a:noFill/>
          <a:ln>
            <a:noFill/>
          </a:ln>
        </p:spPr>
      </p:sp>
      <p:sp>
        <p:nvSpPr>
          <p:cNvPr id="116" name="Google Shape;116;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17" name="Shape 117"/>
        <p:cNvGrpSpPr/>
        <p:nvPr/>
      </p:nvGrpSpPr>
      <p:grpSpPr>
        <a:xfrm>
          <a:off x="0" y="0"/>
          <a:ext cx="0" cy="0"/>
          <a:chOff x="0" y="0"/>
          <a:chExt cx="0" cy="0"/>
        </a:xfrm>
      </p:grpSpPr>
      <p:sp>
        <p:nvSpPr>
          <p:cNvPr id="118" name="Google Shape;118;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0" name="Google Shape;120;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2" name="Google Shape;122;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4" name="Shape 124"/>
        <p:cNvGrpSpPr/>
        <p:nvPr/>
      </p:nvGrpSpPr>
      <p:grpSpPr>
        <a:xfrm>
          <a:off x="0" y="0"/>
          <a:ext cx="0" cy="0"/>
          <a:chOff x="0" y="0"/>
          <a:chExt cx="0" cy="0"/>
        </a:xfrm>
      </p:grpSpPr>
      <p:sp>
        <p:nvSpPr>
          <p:cNvPr id="125" name="Google Shape;125;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7" name="Google Shape;127;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 name="Google Shape;132;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3" name="Shape 133"/>
        <p:cNvGrpSpPr/>
        <p:nvPr/>
      </p:nvGrpSpPr>
      <p:grpSpPr>
        <a:xfrm>
          <a:off x="0" y="0"/>
          <a:ext cx="0" cy="0"/>
          <a:chOff x="0" y="0"/>
          <a:chExt cx="0" cy="0"/>
        </a:xfrm>
      </p:grpSpPr>
      <p:sp>
        <p:nvSpPr>
          <p:cNvPr id="134" name="Google Shape;134;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6" name="Google Shape;136;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7" name="Google Shape;137;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8" name="Google Shape;138;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9" name="Google Shape;139;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0" name="Google Shape;140;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3" name="Google Shape;143;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8" name="Shape 148"/>
        <p:cNvGrpSpPr/>
        <p:nvPr/>
      </p:nvGrpSpPr>
      <p:grpSpPr>
        <a:xfrm>
          <a:off x="0" y="0"/>
          <a:ext cx="0" cy="0"/>
          <a:chOff x="0" y="0"/>
          <a:chExt cx="0" cy="0"/>
        </a:xfrm>
      </p:grpSpPr>
      <p:sp>
        <p:nvSpPr>
          <p:cNvPr id="149" name="Google Shape;149;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 name="Google Shape;150;p31"/>
          <p:cNvSpPr/>
          <p:nvPr>
            <p:ph idx="2" type="pic"/>
          </p:nvPr>
        </p:nvSpPr>
        <p:spPr>
          <a:xfrm>
            <a:off x="4804825" y="1133300"/>
            <a:ext cx="4027500" cy="2392800"/>
          </a:xfrm>
          <a:prstGeom prst="rect">
            <a:avLst/>
          </a:prstGeom>
          <a:noFill/>
          <a:ln>
            <a:noFill/>
          </a:ln>
        </p:spPr>
      </p:sp>
      <p:sp>
        <p:nvSpPr>
          <p:cNvPr id="151" name="Google Shape;151;p31"/>
          <p:cNvSpPr/>
          <p:nvPr>
            <p:ph idx="3" type="pic"/>
          </p:nvPr>
        </p:nvSpPr>
        <p:spPr>
          <a:xfrm>
            <a:off x="311725" y="1133300"/>
            <a:ext cx="4027500" cy="2392800"/>
          </a:xfrm>
          <a:prstGeom prst="rect">
            <a:avLst/>
          </a:prstGeom>
          <a:noFill/>
          <a:ln>
            <a:noFill/>
          </a:ln>
        </p:spPr>
      </p:sp>
      <p:sp>
        <p:nvSpPr>
          <p:cNvPr id="152" name="Google Shape;152;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3" name="Google Shape;153;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6" name="Google Shape;156;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7" name="Shape 157"/>
        <p:cNvGrpSpPr/>
        <p:nvPr/>
      </p:nvGrpSpPr>
      <p:grpSpPr>
        <a:xfrm>
          <a:off x="0" y="0"/>
          <a:ext cx="0" cy="0"/>
          <a:chOff x="0" y="0"/>
          <a:chExt cx="0" cy="0"/>
        </a:xfrm>
      </p:grpSpPr>
      <p:sp>
        <p:nvSpPr>
          <p:cNvPr id="158" name="Google Shape;158;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9" name="Google Shape;159;p32"/>
          <p:cNvSpPr/>
          <p:nvPr>
            <p:ph idx="2" type="pic"/>
          </p:nvPr>
        </p:nvSpPr>
        <p:spPr>
          <a:xfrm>
            <a:off x="6205225" y="1128325"/>
            <a:ext cx="2627100" cy="2273100"/>
          </a:xfrm>
          <a:prstGeom prst="rect">
            <a:avLst/>
          </a:prstGeom>
          <a:noFill/>
          <a:ln>
            <a:noFill/>
          </a:ln>
        </p:spPr>
      </p:sp>
      <p:sp>
        <p:nvSpPr>
          <p:cNvPr id="160" name="Google Shape;160;p32"/>
          <p:cNvSpPr/>
          <p:nvPr>
            <p:ph idx="3" type="pic"/>
          </p:nvPr>
        </p:nvSpPr>
        <p:spPr>
          <a:xfrm>
            <a:off x="311725" y="1128325"/>
            <a:ext cx="2627100" cy="2273100"/>
          </a:xfrm>
          <a:prstGeom prst="rect">
            <a:avLst/>
          </a:prstGeom>
          <a:noFill/>
          <a:ln>
            <a:noFill/>
          </a:ln>
        </p:spPr>
      </p:sp>
      <p:sp>
        <p:nvSpPr>
          <p:cNvPr id="161" name="Google Shape;161;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2" name="Google Shape;162;p32"/>
          <p:cNvSpPr/>
          <p:nvPr>
            <p:ph idx="5" type="pic"/>
          </p:nvPr>
        </p:nvSpPr>
        <p:spPr>
          <a:xfrm>
            <a:off x="3255250" y="1128325"/>
            <a:ext cx="2627100" cy="2273100"/>
          </a:xfrm>
          <a:prstGeom prst="rect">
            <a:avLst/>
          </a:prstGeom>
          <a:noFill/>
          <a:ln>
            <a:noFill/>
          </a:ln>
        </p:spPr>
      </p:sp>
      <p:sp>
        <p:nvSpPr>
          <p:cNvPr id="163" name="Google Shape;163;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4" name="Google Shape;164;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8" name="Google Shape;168;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9" name="Shape 169"/>
        <p:cNvGrpSpPr/>
        <p:nvPr/>
      </p:nvGrpSpPr>
      <p:grpSpPr>
        <a:xfrm>
          <a:off x="0" y="0"/>
          <a:ext cx="0" cy="0"/>
          <a:chOff x="0" y="0"/>
          <a:chExt cx="0" cy="0"/>
        </a:xfrm>
      </p:grpSpPr>
      <p:sp>
        <p:nvSpPr>
          <p:cNvPr id="170" name="Google Shape;170;p33"/>
          <p:cNvSpPr/>
          <p:nvPr>
            <p:ph idx="2" type="pic"/>
          </p:nvPr>
        </p:nvSpPr>
        <p:spPr>
          <a:xfrm>
            <a:off x="311700" y="445025"/>
            <a:ext cx="8520600" cy="4218300"/>
          </a:xfrm>
          <a:prstGeom prst="rect">
            <a:avLst/>
          </a:prstGeom>
          <a:noFill/>
          <a:ln>
            <a:noFill/>
          </a:ln>
        </p:spPr>
      </p:sp>
      <p:sp>
        <p:nvSpPr>
          <p:cNvPr id="171" name="Google Shape;171;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2" name="Shape 172"/>
        <p:cNvGrpSpPr/>
        <p:nvPr/>
      </p:nvGrpSpPr>
      <p:grpSpPr>
        <a:xfrm>
          <a:off x="0" y="0"/>
          <a:ext cx="0" cy="0"/>
          <a:chOff x="0" y="0"/>
          <a:chExt cx="0" cy="0"/>
        </a:xfrm>
      </p:grpSpPr>
      <p:sp>
        <p:nvSpPr>
          <p:cNvPr id="173" name="Google Shape;173;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34"/>
          <p:cNvSpPr/>
          <p:nvPr>
            <p:ph idx="2" type="pic"/>
          </p:nvPr>
        </p:nvSpPr>
        <p:spPr>
          <a:xfrm>
            <a:off x="3389600" y="118913"/>
            <a:ext cx="1643700" cy="1535100"/>
          </a:xfrm>
          <a:prstGeom prst="rect">
            <a:avLst/>
          </a:prstGeom>
          <a:noFill/>
          <a:ln>
            <a:noFill/>
          </a:ln>
        </p:spPr>
      </p:sp>
      <p:sp>
        <p:nvSpPr>
          <p:cNvPr id="175" name="Google Shape;175;p34"/>
          <p:cNvSpPr/>
          <p:nvPr>
            <p:ph idx="3" type="pic"/>
          </p:nvPr>
        </p:nvSpPr>
        <p:spPr>
          <a:xfrm>
            <a:off x="5195935" y="118913"/>
            <a:ext cx="1643700" cy="1535100"/>
          </a:xfrm>
          <a:prstGeom prst="rect">
            <a:avLst/>
          </a:prstGeom>
          <a:noFill/>
          <a:ln>
            <a:noFill/>
          </a:ln>
        </p:spPr>
      </p:sp>
      <p:sp>
        <p:nvSpPr>
          <p:cNvPr id="176" name="Google Shape;176;p34"/>
          <p:cNvSpPr/>
          <p:nvPr>
            <p:ph idx="4" type="pic"/>
          </p:nvPr>
        </p:nvSpPr>
        <p:spPr>
          <a:xfrm>
            <a:off x="7002270" y="118913"/>
            <a:ext cx="1643700" cy="1535100"/>
          </a:xfrm>
          <a:prstGeom prst="rect">
            <a:avLst/>
          </a:prstGeom>
          <a:noFill/>
          <a:ln>
            <a:noFill/>
          </a:ln>
        </p:spPr>
      </p:sp>
      <p:sp>
        <p:nvSpPr>
          <p:cNvPr id="177" name="Google Shape;177;p34"/>
          <p:cNvSpPr/>
          <p:nvPr>
            <p:ph idx="5" type="pic"/>
          </p:nvPr>
        </p:nvSpPr>
        <p:spPr>
          <a:xfrm>
            <a:off x="3389588" y="1804212"/>
            <a:ext cx="1643700" cy="1535100"/>
          </a:xfrm>
          <a:prstGeom prst="rect">
            <a:avLst/>
          </a:prstGeom>
          <a:noFill/>
          <a:ln>
            <a:noFill/>
          </a:ln>
        </p:spPr>
      </p:sp>
      <p:sp>
        <p:nvSpPr>
          <p:cNvPr id="178" name="Google Shape;178;p34"/>
          <p:cNvSpPr/>
          <p:nvPr>
            <p:ph idx="6" type="pic"/>
          </p:nvPr>
        </p:nvSpPr>
        <p:spPr>
          <a:xfrm>
            <a:off x="5195922" y="1804212"/>
            <a:ext cx="1643700" cy="1535100"/>
          </a:xfrm>
          <a:prstGeom prst="rect">
            <a:avLst/>
          </a:prstGeom>
          <a:noFill/>
          <a:ln>
            <a:noFill/>
          </a:ln>
        </p:spPr>
      </p:sp>
      <p:sp>
        <p:nvSpPr>
          <p:cNvPr id="179" name="Google Shape;179;p34"/>
          <p:cNvSpPr/>
          <p:nvPr>
            <p:ph idx="7" type="pic"/>
          </p:nvPr>
        </p:nvSpPr>
        <p:spPr>
          <a:xfrm>
            <a:off x="7002257" y="1804212"/>
            <a:ext cx="1643700" cy="1535100"/>
          </a:xfrm>
          <a:prstGeom prst="rect">
            <a:avLst/>
          </a:prstGeom>
          <a:noFill/>
          <a:ln>
            <a:noFill/>
          </a:ln>
        </p:spPr>
      </p:sp>
      <p:sp>
        <p:nvSpPr>
          <p:cNvPr id="180" name="Google Shape;180;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4"/>
          <p:cNvSpPr/>
          <p:nvPr>
            <p:ph idx="8" type="pic"/>
          </p:nvPr>
        </p:nvSpPr>
        <p:spPr>
          <a:xfrm>
            <a:off x="3389588" y="3489487"/>
            <a:ext cx="1643700" cy="1535100"/>
          </a:xfrm>
          <a:prstGeom prst="rect">
            <a:avLst/>
          </a:prstGeom>
          <a:noFill/>
          <a:ln>
            <a:noFill/>
          </a:ln>
        </p:spPr>
      </p:sp>
      <p:sp>
        <p:nvSpPr>
          <p:cNvPr id="182" name="Google Shape;182;p34"/>
          <p:cNvSpPr/>
          <p:nvPr>
            <p:ph idx="9" type="pic"/>
          </p:nvPr>
        </p:nvSpPr>
        <p:spPr>
          <a:xfrm>
            <a:off x="5195922" y="3489487"/>
            <a:ext cx="1643700" cy="1535100"/>
          </a:xfrm>
          <a:prstGeom prst="rect">
            <a:avLst/>
          </a:prstGeom>
          <a:noFill/>
          <a:ln>
            <a:noFill/>
          </a:ln>
        </p:spPr>
      </p:sp>
      <p:sp>
        <p:nvSpPr>
          <p:cNvPr id="183" name="Google Shape;183;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84" name="Shape 184"/>
        <p:cNvGrpSpPr/>
        <p:nvPr/>
      </p:nvGrpSpPr>
      <p:grpSpPr>
        <a:xfrm>
          <a:off x="0" y="0"/>
          <a:ext cx="0" cy="0"/>
          <a:chOff x="0" y="0"/>
          <a:chExt cx="0" cy="0"/>
        </a:xfrm>
      </p:grpSpPr>
      <p:sp>
        <p:nvSpPr>
          <p:cNvPr id="185" name="Google Shape;185;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86" name="Google Shape;186;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87" name="Google Shape;18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8" name="Shape 188"/>
        <p:cNvGrpSpPr/>
        <p:nvPr/>
      </p:nvGrpSpPr>
      <p:grpSpPr>
        <a:xfrm>
          <a:off x="0" y="0"/>
          <a:ext cx="0" cy="0"/>
          <a:chOff x="0" y="0"/>
          <a:chExt cx="0" cy="0"/>
        </a:xfrm>
      </p:grpSpPr>
      <p:sp>
        <p:nvSpPr>
          <p:cNvPr id="189" name="Google Shape;189;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91" name="Google Shape;191;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2" name="Google Shape;19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93" name="Shape 193"/>
        <p:cNvGrpSpPr/>
        <p:nvPr/>
      </p:nvGrpSpPr>
      <p:grpSpPr>
        <a:xfrm>
          <a:off x="0" y="0"/>
          <a:ext cx="0" cy="0"/>
          <a:chOff x="0" y="0"/>
          <a:chExt cx="0" cy="0"/>
        </a:xfrm>
      </p:grpSpPr>
      <p:sp>
        <p:nvSpPr>
          <p:cNvPr id="194" name="Google Shape;194;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95" name="Google Shape;195;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6" name="Google Shape;196;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7" name="Google Shape;197;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9" name="Google Shape;199;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0" name="Google Shape;200;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1" name="Google Shape;201;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2" name="Google Shape;202;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3" name="Google Shape;203;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4" name="Google Shape;204;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5" name="Google Shape;205;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6" name="Google Shape;206;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7" name="Google Shape;207;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8" name="Google Shape;208;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9" name="Google Shape;209;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0" name="Google Shape;210;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1" name="Google Shape;211;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2" name="Google Shape;212;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3" name="Google Shape;213;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14" name="Shape 214"/>
        <p:cNvGrpSpPr/>
        <p:nvPr/>
      </p:nvGrpSpPr>
      <p:grpSpPr>
        <a:xfrm>
          <a:off x="0" y="0"/>
          <a:ext cx="0" cy="0"/>
          <a:chOff x="0" y="0"/>
          <a:chExt cx="0" cy="0"/>
        </a:xfrm>
      </p:grpSpPr>
      <p:sp>
        <p:nvSpPr>
          <p:cNvPr id="215" name="Google Shape;215;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17" name="Google Shape;217;p38"/>
          <p:cNvSpPr/>
          <p:nvPr>
            <p:ph idx="2" type="pic"/>
          </p:nvPr>
        </p:nvSpPr>
        <p:spPr>
          <a:xfrm>
            <a:off x="3915225" y="1631250"/>
            <a:ext cx="4441200" cy="3009900"/>
          </a:xfrm>
          <a:prstGeom prst="roundRect">
            <a:avLst>
              <a:gd fmla="val 16667" name="adj"/>
            </a:avLst>
          </a:prstGeom>
          <a:noFill/>
          <a:ln>
            <a:noFill/>
          </a:ln>
        </p:spPr>
      </p:sp>
      <p:sp>
        <p:nvSpPr>
          <p:cNvPr id="218" name="Google Shape;218;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9" name="Google Shape;219;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0" name="Google Shape;220;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21" name="Shape 221"/>
        <p:cNvGrpSpPr/>
        <p:nvPr/>
      </p:nvGrpSpPr>
      <p:grpSpPr>
        <a:xfrm>
          <a:off x="0" y="0"/>
          <a:ext cx="0" cy="0"/>
          <a:chOff x="0" y="0"/>
          <a:chExt cx="0" cy="0"/>
        </a:xfrm>
      </p:grpSpPr>
      <p:sp>
        <p:nvSpPr>
          <p:cNvPr id="222" name="Google Shape;222;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4" name="Google Shape;224;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5" name="Google Shape;225;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6" name="Google Shape;226;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27" name="Shape 227"/>
        <p:cNvGrpSpPr/>
        <p:nvPr/>
      </p:nvGrpSpPr>
      <p:grpSpPr>
        <a:xfrm>
          <a:off x="0" y="0"/>
          <a:ext cx="0" cy="0"/>
          <a:chOff x="0" y="0"/>
          <a:chExt cx="0" cy="0"/>
        </a:xfrm>
      </p:grpSpPr>
      <p:sp>
        <p:nvSpPr>
          <p:cNvPr id="228" name="Google Shape;228;p40"/>
          <p:cNvSpPr/>
          <p:nvPr>
            <p:ph idx="2" type="pic"/>
          </p:nvPr>
        </p:nvSpPr>
        <p:spPr>
          <a:xfrm>
            <a:off x="791150" y="522900"/>
            <a:ext cx="1294800" cy="1918500"/>
          </a:xfrm>
          <a:prstGeom prst="rect">
            <a:avLst/>
          </a:prstGeom>
          <a:noFill/>
          <a:ln>
            <a:noFill/>
          </a:ln>
        </p:spPr>
      </p:sp>
      <p:sp>
        <p:nvSpPr>
          <p:cNvPr id="229" name="Google Shape;229;p40"/>
          <p:cNvSpPr/>
          <p:nvPr>
            <p:ph idx="3" type="pic"/>
          </p:nvPr>
        </p:nvSpPr>
        <p:spPr>
          <a:xfrm>
            <a:off x="2355375" y="522900"/>
            <a:ext cx="1294800" cy="1918500"/>
          </a:xfrm>
          <a:prstGeom prst="rect">
            <a:avLst/>
          </a:prstGeom>
          <a:noFill/>
          <a:ln>
            <a:noFill/>
          </a:ln>
        </p:spPr>
      </p:sp>
      <p:sp>
        <p:nvSpPr>
          <p:cNvPr id="230" name="Google Shape;230;p40"/>
          <p:cNvSpPr/>
          <p:nvPr>
            <p:ph idx="4" type="pic"/>
          </p:nvPr>
        </p:nvSpPr>
        <p:spPr>
          <a:xfrm>
            <a:off x="3921313" y="522900"/>
            <a:ext cx="1294800" cy="1918500"/>
          </a:xfrm>
          <a:prstGeom prst="rect">
            <a:avLst/>
          </a:prstGeom>
          <a:noFill/>
          <a:ln>
            <a:noFill/>
          </a:ln>
        </p:spPr>
      </p:sp>
      <p:sp>
        <p:nvSpPr>
          <p:cNvPr id="231" name="Google Shape;231;p40"/>
          <p:cNvSpPr/>
          <p:nvPr>
            <p:ph idx="5" type="pic"/>
          </p:nvPr>
        </p:nvSpPr>
        <p:spPr>
          <a:xfrm>
            <a:off x="5491588" y="522900"/>
            <a:ext cx="1294800" cy="1918500"/>
          </a:xfrm>
          <a:prstGeom prst="rect">
            <a:avLst/>
          </a:prstGeom>
          <a:noFill/>
          <a:ln>
            <a:noFill/>
          </a:ln>
        </p:spPr>
      </p:sp>
      <p:sp>
        <p:nvSpPr>
          <p:cNvPr id="232" name="Google Shape;232;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33" name="Google Shape;233;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34" name="Google Shape;234;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5" name="Google Shape;235;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6" name="Google Shape;236;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7" name="Google Shape;237;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8" name="Google Shape;238;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9" name="Google Shape;239;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0" name="Google Shape;240;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1" name="Google Shape;241;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2" name="Google Shape;242;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43" name="Shape 243"/>
        <p:cNvGrpSpPr/>
        <p:nvPr/>
      </p:nvGrpSpPr>
      <p:grpSpPr>
        <a:xfrm>
          <a:off x="0" y="0"/>
          <a:ext cx="0" cy="0"/>
          <a:chOff x="0" y="0"/>
          <a:chExt cx="0" cy="0"/>
        </a:xfrm>
      </p:grpSpPr>
      <p:sp>
        <p:nvSpPr>
          <p:cNvPr id="244" name="Google Shape;244;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45" name="Google Shape;245;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46" name="Google Shape;246;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47" name="Shape 247"/>
        <p:cNvGrpSpPr/>
        <p:nvPr/>
      </p:nvGrpSpPr>
      <p:grpSpPr>
        <a:xfrm>
          <a:off x="0" y="0"/>
          <a:ext cx="0" cy="0"/>
          <a:chOff x="0" y="0"/>
          <a:chExt cx="0" cy="0"/>
        </a:xfrm>
      </p:grpSpPr>
      <p:sp>
        <p:nvSpPr>
          <p:cNvPr id="248" name="Google Shape;248;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9" name="Google Shape;249;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50" name="Google Shape;250;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51" name="Google Shape;251;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52" name="Shape 252"/>
        <p:cNvGrpSpPr/>
        <p:nvPr/>
      </p:nvGrpSpPr>
      <p:grpSpPr>
        <a:xfrm>
          <a:off x="0" y="0"/>
          <a:ext cx="0" cy="0"/>
          <a:chOff x="0" y="0"/>
          <a:chExt cx="0" cy="0"/>
        </a:xfrm>
      </p:grpSpPr>
      <p:sp>
        <p:nvSpPr>
          <p:cNvPr id="253" name="Google Shape;253;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4" name="Google Shape;254;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5" name="Google Shape;255;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6" name="Google Shape;256;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7" name="Google Shape;257;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8" name="Google Shape;258;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9" name="Google Shape;259;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60" name="Shape 260"/>
        <p:cNvGrpSpPr/>
        <p:nvPr/>
      </p:nvGrpSpPr>
      <p:grpSpPr>
        <a:xfrm>
          <a:off x="0" y="0"/>
          <a:ext cx="0" cy="0"/>
          <a:chOff x="0" y="0"/>
          <a:chExt cx="0" cy="0"/>
        </a:xfrm>
      </p:grpSpPr>
      <p:sp>
        <p:nvSpPr>
          <p:cNvPr id="261" name="Google Shape;261;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62" name="Google Shape;262;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63" name="Google Shape;26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64" name="Shape 264"/>
        <p:cNvGrpSpPr/>
        <p:nvPr/>
      </p:nvGrpSpPr>
      <p:grpSpPr>
        <a:xfrm>
          <a:off x="0" y="0"/>
          <a:ext cx="0" cy="0"/>
          <a:chOff x="0" y="0"/>
          <a:chExt cx="0" cy="0"/>
        </a:xfrm>
      </p:grpSpPr>
      <p:sp>
        <p:nvSpPr>
          <p:cNvPr id="265" name="Google Shape;265;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66" name="Google Shape;266;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67" name="Google Shape;26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8" name="Shape 268"/>
        <p:cNvGrpSpPr/>
        <p:nvPr/>
      </p:nvGrpSpPr>
      <p:grpSpPr>
        <a:xfrm>
          <a:off x="0" y="0"/>
          <a:ext cx="0" cy="0"/>
          <a:chOff x="0" y="0"/>
          <a:chExt cx="0" cy="0"/>
        </a:xfrm>
      </p:grpSpPr>
      <p:sp>
        <p:nvSpPr>
          <p:cNvPr id="269" name="Google Shape;269;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71" name="Google Shape;271;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72" name="Google Shape;272;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75" name="Shape 275"/>
        <p:cNvGrpSpPr/>
        <p:nvPr/>
      </p:nvGrpSpPr>
      <p:grpSpPr>
        <a:xfrm>
          <a:off x="0" y="0"/>
          <a:ext cx="0" cy="0"/>
          <a:chOff x="0" y="0"/>
          <a:chExt cx="0" cy="0"/>
        </a:xfrm>
      </p:grpSpPr>
      <p:sp>
        <p:nvSpPr>
          <p:cNvPr id="276" name="Google Shape;276;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77" name="Google Shape;277;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8" name="Google Shape;278;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9" name="Google Shape;279;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80" name="Google Shape;280;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81" name="Google Shape;281;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82" name="Google Shape;282;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83" name="Shape 283"/>
        <p:cNvGrpSpPr/>
        <p:nvPr/>
      </p:nvGrpSpPr>
      <p:grpSpPr>
        <a:xfrm>
          <a:off x="0" y="0"/>
          <a:ext cx="0" cy="0"/>
          <a:chOff x="0" y="0"/>
          <a:chExt cx="0" cy="0"/>
        </a:xfrm>
      </p:grpSpPr>
      <p:sp>
        <p:nvSpPr>
          <p:cNvPr id="284" name="Google Shape;284;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85" name="Google Shape;285;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86" name="Google Shape;2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87" name="Shape 287"/>
        <p:cNvGrpSpPr/>
        <p:nvPr/>
      </p:nvGrpSpPr>
      <p:grpSpPr>
        <a:xfrm>
          <a:off x="0" y="0"/>
          <a:ext cx="0" cy="0"/>
          <a:chOff x="0" y="0"/>
          <a:chExt cx="0" cy="0"/>
        </a:xfrm>
      </p:grpSpPr>
      <p:sp>
        <p:nvSpPr>
          <p:cNvPr id="288" name="Google Shape;288;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90" name="Google Shape;290;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91" name="Google Shape;291;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92" name="Shape 292"/>
        <p:cNvGrpSpPr/>
        <p:nvPr/>
      </p:nvGrpSpPr>
      <p:grpSpPr>
        <a:xfrm>
          <a:off x="0" y="0"/>
          <a:ext cx="0" cy="0"/>
          <a:chOff x="0" y="0"/>
          <a:chExt cx="0" cy="0"/>
        </a:xfrm>
      </p:grpSpPr>
      <p:sp>
        <p:nvSpPr>
          <p:cNvPr id="293" name="Google Shape;293;p50"/>
          <p:cNvSpPr/>
          <p:nvPr>
            <p:ph idx="2" type="pic"/>
          </p:nvPr>
        </p:nvSpPr>
        <p:spPr>
          <a:xfrm>
            <a:off x="0" y="0"/>
            <a:ext cx="9144000" cy="5143500"/>
          </a:xfrm>
          <a:prstGeom prst="rect">
            <a:avLst/>
          </a:prstGeom>
          <a:noFill/>
          <a:ln>
            <a:noFill/>
          </a:ln>
        </p:spPr>
      </p:sp>
      <p:sp>
        <p:nvSpPr>
          <p:cNvPr id="294" name="Google Shape;294;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95" name="Google Shape;295;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96" name="Google Shape;296;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97" name="Google Shape;29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8" name="Shape 298"/>
        <p:cNvGrpSpPr/>
        <p:nvPr/>
      </p:nvGrpSpPr>
      <p:grpSpPr>
        <a:xfrm>
          <a:off x="0" y="0"/>
          <a:ext cx="0" cy="0"/>
          <a:chOff x="0" y="0"/>
          <a:chExt cx="0" cy="0"/>
        </a:xfrm>
      </p:grpSpPr>
      <p:sp>
        <p:nvSpPr>
          <p:cNvPr id="299" name="Google Shape;299;p51"/>
          <p:cNvSpPr/>
          <p:nvPr>
            <p:ph idx="2" type="pic"/>
          </p:nvPr>
        </p:nvSpPr>
        <p:spPr>
          <a:xfrm>
            <a:off x="5485725" y="523025"/>
            <a:ext cx="3135300" cy="4097700"/>
          </a:xfrm>
          <a:prstGeom prst="roundRect">
            <a:avLst>
              <a:gd fmla="val 16667" name="adj"/>
            </a:avLst>
          </a:prstGeom>
          <a:noFill/>
          <a:ln>
            <a:noFill/>
          </a:ln>
        </p:spPr>
      </p:sp>
      <p:sp>
        <p:nvSpPr>
          <p:cNvPr id="300" name="Google Shape;300;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01" name="Google Shape;301;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302" name="Google Shape;302;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03" name="Shape 303"/>
        <p:cNvGrpSpPr/>
        <p:nvPr/>
      </p:nvGrpSpPr>
      <p:grpSpPr>
        <a:xfrm>
          <a:off x="0" y="0"/>
          <a:ext cx="0" cy="0"/>
          <a:chOff x="0" y="0"/>
          <a:chExt cx="0" cy="0"/>
        </a:xfrm>
      </p:grpSpPr>
      <p:sp>
        <p:nvSpPr>
          <p:cNvPr id="304" name="Google Shape;304;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5" name="Google Shape;305;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6" name="Google Shape;306;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8" name="Google Shape;308;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10" name="Google Shape;310;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11" name="Google Shape;311;p52"/>
          <p:cNvSpPr/>
          <p:nvPr>
            <p:ph idx="7" type="pic"/>
          </p:nvPr>
        </p:nvSpPr>
        <p:spPr>
          <a:xfrm>
            <a:off x="7049625" y="523025"/>
            <a:ext cx="1305900" cy="1918500"/>
          </a:xfrm>
          <a:prstGeom prst="roundRect">
            <a:avLst>
              <a:gd fmla="val 16667" name="adj"/>
            </a:avLst>
          </a:prstGeom>
          <a:noFill/>
          <a:ln>
            <a:noFill/>
          </a:ln>
        </p:spPr>
      </p:sp>
      <p:sp>
        <p:nvSpPr>
          <p:cNvPr id="312" name="Google Shape;312;p52"/>
          <p:cNvSpPr/>
          <p:nvPr>
            <p:ph idx="8" type="pic"/>
          </p:nvPr>
        </p:nvSpPr>
        <p:spPr>
          <a:xfrm>
            <a:off x="784775" y="522100"/>
            <a:ext cx="1305900" cy="1918500"/>
          </a:xfrm>
          <a:prstGeom prst="roundRect">
            <a:avLst>
              <a:gd fmla="val 16667" name="adj"/>
            </a:avLst>
          </a:prstGeom>
          <a:noFill/>
          <a:ln>
            <a:noFill/>
          </a:ln>
        </p:spPr>
      </p:sp>
      <p:sp>
        <p:nvSpPr>
          <p:cNvPr id="313" name="Google Shape;313;p52"/>
          <p:cNvSpPr/>
          <p:nvPr>
            <p:ph idx="9" type="pic"/>
          </p:nvPr>
        </p:nvSpPr>
        <p:spPr>
          <a:xfrm>
            <a:off x="2343950" y="523500"/>
            <a:ext cx="1305900" cy="1918500"/>
          </a:xfrm>
          <a:prstGeom prst="roundRect">
            <a:avLst>
              <a:gd fmla="val 16667" name="adj"/>
            </a:avLst>
          </a:prstGeom>
          <a:noFill/>
          <a:ln>
            <a:noFill/>
          </a:ln>
        </p:spPr>
      </p:sp>
      <p:sp>
        <p:nvSpPr>
          <p:cNvPr id="314" name="Google Shape;314;p52"/>
          <p:cNvSpPr/>
          <p:nvPr>
            <p:ph idx="13" type="pic"/>
          </p:nvPr>
        </p:nvSpPr>
        <p:spPr>
          <a:xfrm>
            <a:off x="3915213" y="523500"/>
            <a:ext cx="1305900" cy="1918500"/>
          </a:xfrm>
          <a:prstGeom prst="roundRect">
            <a:avLst>
              <a:gd fmla="val 16667" name="adj"/>
            </a:avLst>
          </a:prstGeom>
          <a:noFill/>
          <a:ln>
            <a:noFill/>
          </a:ln>
        </p:spPr>
      </p:sp>
      <p:sp>
        <p:nvSpPr>
          <p:cNvPr id="315" name="Google Shape;315;p52"/>
          <p:cNvSpPr/>
          <p:nvPr>
            <p:ph idx="14" type="pic"/>
          </p:nvPr>
        </p:nvSpPr>
        <p:spPr>
          <a:xfrm>
            <a:off x="5490975" y="523500"/>
            <a:ext cx="1305900" cy="1918500"/>
          </a:xfrm>
          <a:prstGeom prst="roundRect">
            <a:avLst>
              <a:gd fmla="val 16667" name="adj"/>
            </a:avLst>
          </a:prstGeom>
          <a:noFill/>
          <a:ln>
            <a:noFill/>
          </a:ln>
        </p:spPr>
      </p:sp>
      <p:sp>
        <p:nvSpPr>
          <p:cNvPr id="316" name="Google Shape;316;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8" name="Google Shape;318;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9" name="Google Shape;319;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0" name="Google Shape;320;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1" name="Google Shape;321;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2" name="Google Shape;322;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23" name="Shape 323"/>
        <p:cNvGrpSpPr/>
        <p:nvPr/>
      </p:nvGrpSpPr>
      <p:grpSpPr>
        <a:xfrm>
          <a:off x="0" y="0"/>
          <a:ext cx="0" cy="0"/>
          <a:chOff x="0" y="0"/>
          <a:chExt cx="0" cy="0"/>
        </a:xfrm>
      </p:grpSpPr>
      <p:sp>
        <p:nvSpPr>
          <p:cNvPr id="324" name="Google Shape;324;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5" name="Google Shape;325;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26" name="Google Shape;326;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27" name="Shape 327"/>
        <p:cNvGrpSpPr/>
        <p:nvPr/>
      </p:nvGrpSpPr>
      <p:grpSpPr>
        <a:xfrm>
          <a:off x="0" y="0"/>
          <a:ext cx="0" cy="0"/>
          <a:chOff x="0" y="0"/>
          <a:chExt cx="0" cy="0"/>
        </a:xfrm>
      </p:grpSpPr>
      <p:sp>
        <p:nvSpPr>
          <p:cNvPr id="328" name="Google Shape;328;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9" name="Google Shape;329;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30" name="Google Shape;33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31" name="Shape 331"/>
        <p:cNvGrpSpPr/>
        <p:nvPr/>
      </p:nvGrpSpPr>
      <p:grpSpPr>
        <a:xfrm>
          <a:off x="0" y="0"/>
          <a:ext cx="0" cy="0"/>
          <a:chOff x="0" y="0"/>
          <a:chExt cx="0" cy="0"/>
        </a:xfrm>
      </p:grpSpPr>
      <p:sp>
        <p:nvSpPr>
          <p:cNvPr id="332" name="Google Shape;332;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3" name="Google Shape;333;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4" name="Google Shape;334;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5" name="Google Shape;335;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6" name="Google Shape;336;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7" name="Google Shape;337;p55"/>
          <p:cNvSpPr/>
          <p:nvPr>
            <p:ph idx="5" type="pic"/>
          </p:nvPr>
        </p:nvSpPr>
        <p:spPr>
          <a:xfrm>
            <a:off x="7049625" y="1588125"/>
            <a:ext cx="1305900" cy="1918500"/>
          </a:xfrm>
          <a:prstGeom prst="roundRect">
            <a:avLst>
              <a:gd fmla="val 16667" name="adj"/>
            </a:avLst>
          </a:prstGeom>
          <a:noFill/>
          <a:ln>
            <a:noFill/>
          </a:ln>
        </p:spPr>
      </p:sp>
      <p:sp>
        <p:nvSpPr>
          <p:cNvPr id="338" name="Google Shape;338;p55"/>
          <p:cNvSpPr/>
          <p:nvPr>
            <p:ph idx="6" type="pic"/>
          </p:nvPr>
        </p:nvSpPr>
        <p:spPr>
          <a:xfrm>
            <a:off x="3915213" y="1588600"/>
            <a:ext cx="1305900" cy="1918500"/>
          </a:xfrm>
          <a:prstGeom prst="roundRect">
            <a:avLst>
              <a:gd fmla="val 16667" name="adj"/>
            </a:avLst>
          </a:prstGeom>
          <a:noFill/>
          <a:ln>
            <a:noFill/>
          </a:ln>
        </p:spPr>
      </p:sp>
      <p:sp>
        <p:nvSpPr>
          <p:cNvPr id="339" name="Google Shape;339;p55"/>
          <p:cNvSpPr/>
          <p:nvPr>
            <p:ph idx="7" type="pic"/>
          </p:nvPr>
        </p:nvSpPr>
        <p:spPr>
          <a:xfrm>
            <a:off x="5490975" y="1588600"/>
            <a:ext cx="1305900" cy="1918500"/>
          </a:xfrm>
          <a:prstGeom prst="roundRect">
            <a:avLst>
              <a:gd fmla="val 16667" name="adj"/>
            </a:avLst>
          </a:prstGeom>
          <a:noFill/>
          <a:ln>
            <a:noFill/>
          </a:ln>
        </p:spPr>
      </p:sp>
      <p:sp>
        <p:nvSpPr>
          <p:cNvPr id="340" name="Google Shape;340;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1" name="Google Shape;341;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2" name="Google Shape;342;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3" name="Google Shape;343;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44" name="Google Shape;344;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5" name="Google Shape;345;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6" name="Google Shape;346;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47" name="Shape 347"/>
        <p:cNvGrpSpPr/>
        <p:nvPr/>
      </p:nvGrpSpPr>
      <p:grpSpPr>
        <a:xfrm>
          <a:off x="0" y="0"/>
          <a:ext cx="0" cy="0"/>
          <a:chOff x="0" y="0"/>
          <a:chExt cx="0" cy="0"/>
        </a:xfrm>
      </p:grpSpPr>
      <p:sp>
        <p:nvSpPr>
          <p:cNvPr id="348" name="Google Shape;348;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9" name="Google Shape;349;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50" name="Google Shape;350;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51" name="Google Shape;351;p56"/>
          <p:cNvSpPr/>
          <p:nvPr>
            <p:ph idx="3" type="pic"/>
          </p:nvPr>
        </p:nvSpPr>
        <p:spPr>
          <a:xfrm>
            <a:off x="7049625" y="523025"/>
            <a:ext cx="1305900" cy="1918500"/>
          </a:xfrm>
          <a:prstGeom prst="roundRect">
            <a:avLst>
              <a:gd fmla="val 16667" name="adj"/>
            </a:avLst>
          </a:prstGeom>
          <a:noFill/>
          <a:ln>
            <a:noFill/>
          </a:ln>
        </p:spPr>
      </p:sp>
      <p:sp>
        <p:nvSpPr>
          <p:cNvPr id="352" name="Google Shape;352;p56"/>
          <p:cNvSpPr/>
          <p:nvPr>
            <p:ph idx="4" type="pic"/>
          </p:nvPr>
        </p:nvSpPr>
        <p:spPr>
          <a:xfrm>
            <a:off x="784775" y="522100"/>
            <a:ext cx="1305900" cy="1918500"/>
          </a:xfrm>
          <a:prstGeom prst="roundRect">
            <a:avLst>
              <a:gd fmla="val 16667" name="adj"/>
            </a:avLst>
          </a:prstGeom>
          <a:noFill/>
          <a:ln>
            <a:noFill/>
          </a:ln>
        </p:spPr>
      </p:sp>
      <p:sp>
        <p:nvSpPr>
          <p:cNvPr id="353" name="Google Shape;353;p56"/>
          <p:cNvSpPr/>
          <p:nvPr>
            <p:ph idx="5" type="pic"/>
          </p:nvPr>
        </p:nvSpPr>
        <p:spPr>
          <a:xfrm>
            <a:off x="2343950" y="523500"/>
            <a:ext cx="1305900" cy="1918500"/>
          </a:xfrm>
          <a:prstGeom prst="roundRect">
            <a:avLst>
              <a:gd fmla="val 16667" name="adj"/>
            </a:avLst>
          </a:prstGeom>
          <a:noFill/>
          <a:ln>
            <a:noFill/>
          </a:ln>
        </p:spPr>
      </p:sp>
      <p:sp>
        <p:nvSpPr>
          <p:cNvPr id="354" name="Google Shape;354;p56"/>
          <p:cNvSpPr/>
          <p:nvPr>
            <p:ph idx="6" type="pic"/>
          </p:nvPr>
        </p:nvSpPr>
        <p:spPr>
          <a:xfrm>
            <a:off x="3915213" y="523500"/>
            <a:ext cx="1305900" cy="1918500"/>
          </a:xfrm>
          <a:prstGeom prst="roundRect">
            <a:avLst>
              <a:gd fmla="val 16667" name="adj"/>
            </a:avLst>
          </a:prstGeom>
          <a:noFill/>
          <a:ln>
            <a:noFill/>
          </a:ln>
        </p:spPr>
      </p:sp>
      <p:sp>
        <p:nvSpPr>
          <p:cNvPr id="355" name="Google Shape;355;p56"/>
          <p:cNvSpPr/>
          <p:nvPr>
            <p:ph idx="7" type="pic"/>
          </p:nvPr>
        </p:nvSpPr>
        <p:spPr>
          <a:xfrm>
            <a:off x="5490975" y="523500"/>
            <a:ext cx="1305900" cy="1918500"/>
          </a:xfrm>
          <a:prstGeom prst="roundRect">
            <a:avLst>
              <a:gd fmla="val 16667" name="adj"/>
            </a:avLst>
          </a:prstGeom>
          <a:noFill/>
          <a:ln>
            <a:noFill/>
          </a:ln>
        </p:spPr>
      </p:sp>
      <p:sp>
        <p:nvSpPr>
          <p:cNvPr id="356" name="Google Shape;356;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57" name="Google Shape;357;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8" name="Google Shape;358;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9" name="Google Shape;359;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0" name="Google Shape;360;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1" name="Google Shape;361;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2" name="Google Shape;362;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3" name="Google Shape;363;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4" name="Google Shape;364;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5" name="Google Shape;365;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6" name="Google Shape;366;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67" name="Shape 367"/>
        <p:cNvGrpSpPr/>
        <p:nvPr/>
      </p:nvGrpSpPr>
      <p:grpSpPr>
        <a:xfrm>
          <a:off x="0" y="0"/>
          <a:ext cx="0" cy="0"/>
          <a:chOff x="0" y="0"/>
          <a:chExt cx="0" cy="0"/>
        </a:xfrm>
      </p:grpSpPr>
      <p:sp>
        <p:nvSpPr>
          <p:cNvPr id="368" name="Google Shape;368;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9" name="Google Shape;369;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70" name="Google Shape;370;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71" name="Shape 371"/>
        <p:cNvGrpSpPr/>
        <p:nvPr/>
      </p:nvGrpSpPr>
      <p:grpSpPr>
        <a:xfrm>
          <a:off x="0" y="0"/>
          <a:ext cx="0" cy="0"/>
          <a:chOff x="0" y="0"/>
          <a:chExt cx="0" cy="0"/>
        </a:xfrm>
      </p:grpSpPr>
      <p:sp>
        <p:nvSpPr>
          <p:cNvPr id="372" name="Google Shape;372;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73" name="Google Shape;373;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74" name="Google Shape;374;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60" name="Google Shape;60;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61" name="Google Shape;6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xml"/><Relationship Id="rId3" Type="http://schemas.openxmlformats.org/officeDocument/2006/relationships/hyperlink" Target="https://laureng97.github.io/Project-4--DND-Challenge-Ratings/"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3.jpg"/><Relationship Id="rId5" Type="http://schemas.openxmlformats.org/officeDocument/2006/relationships/image" Target="../media/image17.jpg"/><Relationship Id="rId6"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hyperlink" Target="https://www.kaggle.com/datasets/shadowtime2000/dungeons-dragons?select=monsters.csv" TargetMode="External"/><Relationship Id="rId4" Type="http://schemas.openxmlformats.org/officeDocument/2006/relationships/hyperlink" Target="https://www.dnd5eapi.co/" TargetMode="External"/><Relationship Id="rId5" Type="http://schemas.openxmlformats.org/officeDocument/2006/relationships/image" Target="../media/image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0000"/>
        </a:solidFill>
      </p:bgPr>
    </p:bg>
    <p:spTree>
      <p:nvGrpSpPr>
        <p:cNvPr id="378" name="Shape 378"/>
        <p:cNvGrpSpPr/>
        <p:nvPr/>
      </p:nvGrpSpPr>
      <p:grpSpPr>
        <a:xfrm>
          <a:off x="0" y="0"/>
          <a:ext cx="0" cy="0"/>
          <a:chOff x="0" y="0"/>
          <a:chExt cx="0" cy="0"/>
        </a:xfrm>
      </p:grpSpPr>
      <p:sp>
        <p:nvSpPr>
          <p:cNvPr id="379" name="Google Shape;379;p59"/>
          <p:cNvSpPr txBox="1"/>
          <p:nvPr>
            <p:ph type="title"/>
          </p:nvPr>
        </p:nvSpPr>
        <p:spPr>
          <a:xfrm>
            <a:off x="1586550" y="824675"/>
            <a:ext cx="6307500" cy="214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None/>
            </a:pPr>
            <a:r>
              <a:rPr lang="en" sz="3500">
                <a:latin typeface="Hepta Slab SemiBold"/>
                <a:ea typeface="Hepta Slab SemiBold"/>
                <a:cs typeface="Hepta Slab SemiBold"/>
                <a:sym typeface="Hepta Slab SemiBold"/>
              </a:rPr>
              <a:t>Predicting Monster </a:t>
            </a:r>
            <a:endParaRPr sz="3500">
              <a:latin typeface="Hepta Slab SemiBold"/>
              <a:ea typeface="Hepta Slab SemiBold"/>
              <a:cs typeface="Hepta Slab SemiBold"/>
              <a:sym typeface="Hepta Slab SemiBold"/>
            </a:endParaRPr>
          </a:p>
          <a:p>
            <a:pPr indent="0" lvl="0" marL="0" rtl="0" algn="l">
              <a:lnSpc>
                <a:spcPct val="115000"/>
              </a:lnSpc>
              <a:spcBef>
                <a:spcPts val="0"/>
              </a:spcBef>
              <a:spcAft>
                <a:spcPts val="0"/>
              </a:spcAft>
              <a:buClr>
                <a:schemeClr val="lt1"/>
              </a:buClr>
              <a:buSzPts val="1100"/>
              <a:buNone/>
            </a:pPr>
            <a:r>
              <a:rPr lang="en" sz="3500">
                <a:latin typeface="Hepta Slab SemiBold"/>
                <a:ea typeface="Hepta Slab SemiBold"/>
                <a:cs typeface="Hepta Slab SemiBold"/>
                <a:sym typeface="Hepta Slab SemiBold"/>
              </a:rPr>
              <a:t>Challenge Ratings in </a:t>
            </a:r>
            <a:endParaRPr sz="3500">
              <a:latin typeface="Hepta Slab SemiBold"/>
              <a:ea typeface="Hepta Slab SemiBold"/>
              <a:cs typeface="Hepta Slab SemiBold"/>
              <a:sym typeface="Hepta Slab SemiBold"/>
            </a:endParaRPr>
          </a:p>
          <a:p>
            <a:pPr indent="0" lvl="0" marL="0" rtl="0" algn="l">
              <a:lnSpc>
                <a:spcPct val="115000"/>
              </a:lnSpc>
              <a:spcBef>
                <a:spcPts val="0"/>
              </a:spcBef>
              <a:spcAft>
                <a:spcPts val="0"/>
              </a:spcAft>
              <a:buClr>
                <a:schemeClr val="lt1"/>
              </a:buClr>
              <a:buSzPts val="1100"/>
              <a:buNone/>
            </a:pPr>
            <a:r>
              <a:rPr lang="en" sz="3500">
                <a:latin typeface="Hepta Slab SemiBold"/>
                <a:ea typeface="Hepta Slab SemiBold"/>
                <a:cs typeface="Hepta Slab SemiBold"/>
                <a:sym typeface="Hepta Slab SemiBold"/>
              </a:rPr>
              <a:t>Dungeons and Dragons</a:t>
            </a:r>
            <a:endParaRPr sz="7800">
              <a:latin typeface="Hepta Slab SemiBold"/>
              <a:ea typeface="Hepta Slab SemiBold"/>
              <a:cs typeface="Hepta Slab SemiBold"/>
              <a:sym typeface="Hepta Slab SemiBold"/>
            </a:endParaRPr>
          </a:p>
        </p:txBody>
      </p:sp>
      <p:sp>
        <p:nvSpPr>
          <p:cNvPr id="380" name="Google Shape;380;p59"/>
          <p:cNvSpPr txBox="1"/>
          <p:nvPr>
            <p:ph idx="1" type="body"/>
          </p:nvPr>
        </p:nvSpPr>
        <p:spPr>
          <a:xfrm>
            <a:off x="3993625" y="4236450"/>
            <a:ext cx="665400" cy="169200"/>
          </a:xfrm>
          <a:prstGeom prst="rect">
            <a:avLst/>
          </a:prstGeom>
        </p:spPr>
        <p:txBody>
          <a:bodyPr anchorCtr="0" anchor="ctr" bIns="0" lIns="0" spcFirstLastPara="1" rIns="0" wrap="square" tIns="0">
            <a:normAutofit fontScale="85000"/>
          </a:bodyPr>
          <a:lstStyle/>
          <a:p>
            <a:pPr indent="0" lvl="0" marL="0" rtl="0" algn="l">
              <a:spcBef>
                <a:spcPts val="0"/>
              </a:spcBef>
              <a:spcAft>
                <a:spcPts val="0"/>
              </a:spcAft>
              <a:buNone/>
            </a:pPr>
            <a:r>
              <a:rPr lang="en"/>
              <a:t> GROUP FIVE</a:t>
            </a:r>
            <a:endParaRPr/>
          </a:p>
        </p:txBody>
      </p:sp>
      <p:sp>
        <p:nvSpPr>
          <p:cNvPr id="381" name="Google Shape;381;p59"/>
          <p:cNvSpPr txBox="1"/>
          <p:nvPr>
            <p:ph idx="2" type="subTitle"/>
          </p:nvPr>
        </p:nvSpPr>
        <p:spPr>
          <a:xfrm>
            <a:off x="2481600" y="2973275"/>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Project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697350" y="3087700"/>
            <a:ext cx="7749300" cy="8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 the Data</a:t>
            </a:r>
            <a:endParaRPr/>
          </a:p>
        </p:txBody>
      </p:sp>
      <p:sp>
        <p:nvSpPr>
          <p:cNvPr id="498" name="Google Shape;498;p68"/>
          <p:cNvSpPr txBox="1"/>
          <p:nvPr>
            <p:ph idx="2" type="title"/>
          </p:nvPr>
        </p:nvSpPr>
        <p:spPr>
          <a:xfrm>
            <a:off x="3278250" y="1194450"/>
            <a:ext cx="2587500" cy="18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 name="Shape 502"/>
        <p:cNvGrpSpPr/>
        <p:nvPr/>
      </p:nvGrpSpPr>
      <p:grpSpPr>
        <a:xfrm>
          <a:off x="0" y="0"/>
          <a:ext cx="0" cy="0"/>
          <a:chOff x="0" y="0"/>
          <a:chExt cx="0" cy="0"/>
        </a:xfrm>
      </p:grpSpPr>
      <p:sp>
        <p:nvSpPr>
          <p:cNvPr id="503" name="Google Shape;503;p69"/>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the data </a:t>
            </a:r>
            <a:endParaRPr/>
          </a:p>
          <a:p>
            <a:pPr indent="0" lvl="0" marL="0" rtl="0" algn="l">
              <a:spcBef>
                <a:spcPts val="0"/>
              </a:spcBef>
              <a:spcAft>
                <a:spcPts val="0"/>
              </a:spcAft>
              <a:buNone/>
            </a:pPr>
            <a:r>
              <a:rPr lang="en"/>
              <a:t>Looked like</a:t>
            </a:r>
            <a:endParaRPr/>
          </a:p>
        </p:txBody>
      </p:sp>
      <p:sp>
        <p:nvSpPr>
          <p:cNvPr id="504" name="Google Shape;504;p69"/>
          <p:cNvSpPr txBox="1"/>
          <p:nvPr>
            <p:ph idx="2" type="body"/>
          </p:nvPr>
        </p:nvSpPr>
        <p:spPr>
          <a:xfrm>
            <a:off x="168850" y="1773125"/>
            <a:ext cx="38445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machine learning models are based on numerical values, but not only did we have a majority of our data texted based, but it was </a:t>
            </a:r>
            <a:r>
              <a:rPr lang="en"/>
              <a:t>concatenated</a:t>
            </a:r>
            <a:r>
              <a:rPr lang="en"/>
              <a:t> in an odd manner.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an example: </a:t>
            </a:r>
            <a:endParaRPr/>
          </a:p>
        </p:txBody>
      </p:sp>
      <p:sp>
        <p:nvSpPr>
          <p:cNvPr id="505" name="Google Shape;505;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69"/>
          <p:cNvSpPr/>
          <p:nvPr/>
        </p:nvSpPr>
        <p:spPr>
          <a:xfrm>
            <a:off x="4013200" y="1910075"/>
            <a:ext cx="4977300" cy="2959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507" name="Google Shape;507;p69"/>
          <p:cNvPicPr preferRelativeResize="0"/>
          <p:nvPr/>
        </p:nvPicPr>
        <p:blipFill>
          <a:blip r:embed="rId3">
            <a:alphaModFix/>
          </a:blip>
          <a:stretch>
            <a:fillRect/>
          </a:stretch>
        </p:blipFill>
        <p:spPr>
          <a:xfrm>
            <a:off x="2694550" y="3195122"/>
            <a:ext cx="6031550" cy="167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idx="1" type="subTitle"/>
          </p:nvPr>
        </p:nvSpPr>
        <p:spPr>
          <a:xfrm>
            <a:off x="480426" y="290624"/>
            <a:ext cx="4329000" cy="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We Pre-processed The Data</a:t>
            </a:r>
            <a:endParaRPr sz="1800"/>
          </a:p>
        </p:txBody>
      </p:sp>
      <p:sp>
        <p:nvSpPr>
          <p:cNvPr id="513" name="Google Shape;513;p70"/>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Using regex and str.replace functions, the majority of text-based variables were stripped of excess punctuation, data labels and duplicate information present from pulling the information from the D&amp;D API.</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14" name="Google Shape;514;p70"/>
          <p:cNvSpPr txBox="1"/>
          <p:nvPr/>
        </p:nvSpPr>
        <p:spPr>
          <a:xfrm>
            <a:off x="5279375" y="1576475"/>
            <a:ext cx="30885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  2.	API STRING CLEANING</a:t>
            </a:r>
            <a:endParaRPr>
              <a:solidFill>
                <a:schemeClr val="lt1"/>
              </a:solidFill>
              <a:latin typeface="Hepta Slab Medium"/>
              <a:ea typeface="Hepta Slab Medium"/>
              <a:cs typeface="Hepta Slab Medium"/>
              <a:sym typeface="Hepta Slab Medium"/>
            </a:endParaRPr>
          </a:p>
        </p:txBody>
      </p:sp>
      <p:sp>
        <p:nvSpPr>
          <p:cNvPr id="515" name="Google Shape;515;p70"/>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The dataset’s features list were subdivided into numerical and categorical variables, then preprocessed with StandardScaler for the numerical variables and </a:t>
            </a:r>
            <a:r>
              <a:rPr lang="en" sz="1100" u="sng">
                <a:solidFill>
                  <a:schemeClr val="accent2"/>
                </a:solidFill>
                <a:latin typeface="Barlow Light"/>
                <a:ea typeface="Barlow Light"/>
                <a:cs typeface="Barlow Light"/>
                <a:sym typeface="Barlow Light"/>
              </a:rPr>
              <a:t>OneHotEncoder</a:t>
            </a:r>
            <a:r>
              <a:rPr lang="en" sz="1100">
                <a:solidFill>
                  <a:schemeClr val="lt1"/>
                </a:solidFill>
                <a:latin typeface="Barlow Light"/>
                <a:ea typeface="Barlow Light"/>
                <a:cs typeface="Barlow Light"/>
                <a:sym typeface="Barlow Light"/>
              </a:rPr>
              <a:t> for the categorical variables.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16" name="Google Shape;516;p70"/>
          <p:cNvSpPr txBox="1"/>
          <p:nvPr/>
        </p:nvSpPr>
        <p:spPr>
          <a:xfrm>
            <a:off x="5279375" y="3495400"/>
            <a:ext cx="30885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  4.	MODEL PREPROCESSING</a:t>
            </a:r>
            <a:endParaRPr>
              <a:solidFill>
                <a:schemeClr val="lt1"/>
              </a:solidFill>
              <a:latin typeface="Hepta Slab Medium"/>
              <a:ea typeface="Hepta Slab Medium"/>
              <a:cs typeface="Hepta Slab Medium"/>
              <a:sym typeface="Hepta Slab Medium"/>
            </a:endParaRPr>
          </a:p>
        </p:txBody>
      </p:sp>
      <p:sp>
        <p:nvSpPr>
          <p:cNvPr id="517" name="Google Shape;517;p70"/>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Removing duplicate or unneeded variables from the dataset (index codes, urls, languages)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18" name="Google Shape;518;p70"/>
          <p:cNvSpPr txBox="1"/>
          <p:nvPr/>
        </p:nvSpPr>
        <p:spPr>
          <a:xfrm>
            <a:off x="791175" y="1576475"/>
            <a:ext cx="2704200" cy="247200"/>
          </a:xfrm>
          <a:prstGeom prst="rect">
            <a:avLst/>
          </a:prstGeom>
          <a:noFill/>
          <a:ln>
            <a:noFill/>
          </a:ln>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Font typeface="Hepta Slab Medium"/>
              <a:buAutoNum type="arabicPeriod"/>
            </a:pPr>
            <a:r>
              <a:rPr lang="en">
                <a:solidFill>
                  <a:schemeClr val="lt1"/>
                </a:solidFill>
                <a:latin typeface="Hepta Slab Medium"/>
                <a:ea typeface="Hepta Slab Medium"/>
                <a:cs typeface="Hepta Slab Medium"/>
                <a:sym typeface="Hepta Slab Medium"/>
              </a:rPr>
              <a:t>COLUMN CUTTING</a:t>
            </a:r>
            <a:endParaRPr>
              <a:solidFill>
                <a:schemeClr val="lt1"/>
              </a:solidFill>
              <a:latin typeface="Hepta Slab Medium"/>
              <a:ea typeface="Hepta Slab Medium"/>
              <a:cs typeface="Hepta Slab Medium"/>
              <a:sym typeface="Hepta Slab Medium"/>
            </a:endParaRPr>
          </a:p>
        </p:txBody>
      </p:sp>
      <p:sp>
        <p:nvSpPr>
          <p:cNvPr id="519" name="Google Shape;519;p70"/>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Properly assigning null values to the various column types, after revealing them through step 2’s purge of empty data variables, then transferring the now-clean table to a SQL database.</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520" name="Google Shape;520;p70"/>
          <p:cNvSpPr txBox="1"/>
          <p:nvPr/>
        </p:nvSpPr>
        <p:spPr>
          <a:xfrm>
            <a:off x="791175" y="3495400"/>
            <a:ext cx="25032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  3.	NULL VALUES + SQL</a:t>
            </a:r>
            <a:endParaRPr>
              <a:solidFill>
                <a:schemeClr val="dk1"/>
              </a:solidFill>
              <a:latin typeface="Hepta Slab Medium"/>
              <a:ea typeface="Hepta Slab Medium"/>
              <a:cs typeface="Hepta Slab Medium"/>
              <a:sym typeface="Hepta Slab Medium"/>
            </a:endParaRPr>
          </a:p>
        </p:txBody>
      </p:sp>
      <p:sp>
        <p:nvSpPr>
          <p:cNvPr id="521" name="Google Shape;521;p7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OneHotEncoder</a:t>
            </a:r>
            <a:endParaRPr/>
          </a:p>
        </p:txBody>
      </p:sp>
      <p:sp>
        <p:nvSpPr>
          <p:cNvPr id="527" name="Google Shape;527;p71"/>
          <p:cNvSpPr txBox="1"/>
          <p:nvPr>
            <p:ph idx="2" type="body"/>
          </p:nvPr>
        </p:nvSpPr>
        <p:spPr>
          <a:xfrm>
            <a:off x="714950" y="1989025"/>
            <a:ext cx="36948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alternate </a:t>
            </a:r>
            <a:r>
              <a:rPr lang="en"/>
              <a:t>preprocessing</a:t>
            </a:r>
            <a:r>
              <a:rPr lang="en"/>
              <a:t> method for categorical variables </a:t>
            </a:r>
            <a:r>
              <a:rPr lang="en"/>
              <a:t>(text-based strings)</a:t>
            </a:r>
            <a:r>
              <a:rPr lang="en"/>
              <a:t> for use in a Machine Learning model. </a:t>
            </a:r>
            <a:endParaRPr/>
          </a:p>
          <a:p>
            <a:pPr indent="-323850" lvl="0" marL="457200" rtl="0" algn="l">
              <a:spcBef>
                <a:spcPts val="0"/>
              </a:spcBef>
              <a:spcAft>
                <a:spcPts val="0"/>
              </a:spcAft>
              <a:buSzPts val="1500"/>
              <a:buChar char="●"/>
            </a:pPr>
            <a:r>
              <a:rPr lang="en"/>
              <a:t>Advantages: lets models integrate categorical variables that can provide more information to the overall model</a:t>
            </a:r>
            <a:endParaRPr/>
          </a:p>
          <a:p>
            <a:pPr indent="-323850" lvl="0" marL="457200" rtl="0" algn="l">
              <a:spcBef>
                <a:spcPts val="0"/>
              </a:spcBef>
              <a:spcAft>
                <a:spcPts val="0"/>
              </a:spcAft>
              <a:buSzPts val="1500"/>
              <a:buChar char="●"/>
            </a:pPr>
            <a:r>
              <a:rPr lang="en"/>
              <a:t>Disadvantages: models become increasingly complex, which can lead to overfitting and data sparsity</a:t>
            </a:r>
            <a:endParaRPr/>
          </a:p>
        </p:txBody>
      </p:sp>
      <p:sp>
        <p:nvSpPr>
          <p:cNvPr id="528" name="Google Shape;528;p71"/>
          <p:cNvSpPr/>
          <p:nvPr/>
        </p:nvSpPr>
        <p:spPr>
          <a:xfrm>
            <a:off x="4359850" y="1699100"/>
            <a:ext cx="4274400" cy="3261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71"/>
          <p:cNvPicPr preferRelativeResize="0"/>
          <p:nvPr/>
        </p:nvPicPr>
        <p:blipFill rotWithShape="1">
          <a:blip r:embed="rId3">
            <a:alphaModFix/>
          </a:blip>
          <a:srcRect b="0" l="21272" r="21773" t="0"/>
          <a:stretch/>
        </p:blipFill>
        <p:spPr>
          <a:xfrm>
            <a:off x="4409750" y="2066225"/>
            <a:ext cx="4648374" cy="252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697350" y="3063750"/>
            <a:ext cx="7749300" cy="8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and Optimization</a:t>
            </a:r>
            <a:endParaRPr/>
          </a:p>
        </p:txBody>
      </p:sp>
      <p:sp>
        <p:nvSpPr>
          <p:cNvPr id="536" name="Google Shape;536;p72"/>
          <p:cNvSpPr txBox="1"/>
          <p:nvPr>
            <p:ph idx="2" type="title"/>
          </p:nvPr>
        </p:nvSpPr>
        <p:spPr>
          <a:xfrm>
            <a:off x="3278250" y="1194450"/>
            <a:ext cx="2587500" cy="18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 Types</a:t>
            </a:r>
            <a:endParaRPr/>
          </a:p>
        </p:txBody>
      </p:sp>
      <p:sp>
        <p:nvSpPr>
          <p:cNvPr id="542" name="Google Shape;542;p73"/>
          <p:cNvSpPr txBox="1"/>
          <p:nvPr>
            <p:ph idx="2" type="body"/>
          </p:nvPr>
        </p:nvSpPr>
        <p:spPr>
          <a:xfrm>
            <a:off x="802050" y="1811600"/>
            <a:ext cx="7539900" cy="30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next step in predicting the data was to determine what type of machine learning model could be effectively used on the data we have. We tested many different model types; chief among them were </a:t>
            </a:r>
            <a:r>
              <a:rPr b="1" lang="en" sz="2400">
                <a:latin typeface="Barlow"/>
                <a:ea typeface="Barlow"/>
                <a:cs typeface="Barlow"/>
                <a:sym typeface="Barlow"/>
              </a:rPr>
              <a:t>Random Forest</a:t>
            </a:r>
            <a:r>
              <a:rPr lang="en" sz="2400"/>
              <a:t>, </a:t>
            </a:r>
            <a:r>
              <a:rPr b="1" lang="en" sz="2400">
                <a:latin typeface="Barlow"/>
                <a:ea typeface="Barlow"/>
                <a:cs typeface="Barlow"/>
                <a:sym typeface="Barlow"/>
              </a:rPr>
              <a:t>Linear Regression</a:t>
            </a:r>
            <a:r>
              <a:rPr lang="en" sz="2400"/>
              <a:t>, </a:t>
            </a:r>
            <a:r>
              <a:rPr b="1" lang="en" sz="2400">
                <a:latin typeface="Barlow"/>
                <a:ea typeface="Barlow"/>
                <a:cs typeface="Barlow"/>
                <a:sym typeface="Barlow"/>
              </a:rPr>
              <a:t>Ridge Regression</a:t>
            </a:r>
            <a:r>
              <a:rPr lang="en" sz="2400"/>
              <a:t>, and </a:t>
            </a:r>
            <a:r>
              <a:rPr b="1" lang="en" sz="2400">
                <a:latin typeface="Barlow"/>
                <a:ea typeface="Barlow"/>
                <a:cs typeface="Barlow"/>
                <a:sym typeface="Barlow"/>
              </a:rPr>
              <a:t>Gradient Boosting Regressor</a:t>
            </a:r>
            <a:r>
              <a:rPr lang="en" sz="2400"/>
              <a:t>.</a:t>
            </a:r>
            <a:endParaRPr sz="2400"/>
          </a:p>
        </p:txBody>
      </p:sp>
      <p:sp>
        <p:nvSpPr>
          <p:cNvPr id="543" name="Google Shape;543;p7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4"/>
          <p:cNvSpPr txBox="1"/>
          <p:nvPr>
            <p:ph idx="1" type="body"/>
          </p:nvPr>
        </p:nvSpPr>
        <p:spPr>
          <a:xfrm>
            <a:off x="562600" y="913425"/>
            <a:ext cx="2884200" cy="1185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1100"/>
              <a:buNone/>
            </a:pPr>
            <a:r>
              <a:rPr lang="en"/>
              <a:t>All 4 created models were given their default parameters, trained on the full dataset, and were scored on Mean Absolute Error (MAE), Mean Squared Error (MSE), and R</a:t>
            </a:r>
            <a:r>
              <a:rPr baseline="30000" lang="en"/>
              <a:t>2</a:t>
            </a:r>
            <a:r>
              <a:rPr lang="en"/>
              <a:t>. In the end, the best-working model of these choices was the </a:t>
            </a:r>
            <a:r>
              <a:rPr b="1" lang="en"/>
              <a:t>Linear Regression </a:t>
            </a:r>
            <a:r>
              <a:rPr lang="en"/>
              <a:t>model</a:t>
            </a:r>
            <a:r>
              <a:rPr lang="en"/>
              <a:t>.</a:t>
            </a:r>
            <a:endParaRPr/>
          </a:p>
        </p:txBody>
      </p:sp>
      <p:sp>
        <p:nvSpPr>
          <p:cNvPr id="549" name="Google Shape;549;p74"/>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Initial Model Testing</a:t>
            </a:r>
            <a:endParaRPr>
              <a:solidFill>
                <a:schemeClr val="accent1"/>
              </a:solidFill>
            </a:endParaRPr>
          </a:p>
        </p:txBody>
      </p:sp>
      <p:sp>
        <p:nvSpPr>
          <p:cNvPr id="550" name="Google Shape;550;p7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1" name="Google Shape;551;p74"/>
          <p:cNvPicPr preferRelativeResize="0"/>
          <p:nvPr/>
        </p:nvPicPr>
        <p:blipFill>
          <a:blip r:embed="rId3">
            <a:alphaModFix/>
          </a:blip>
          <a:stretch>
            <a:fillRect/>
          </a:stretch>
        </p:blipFill>
        <p:spPr>
          <a:xfrm>
            <a:off x="4393525" y="273300"/>
            <a:ext cx="3215100" cy="4596900"/>
          </a:xfrm>
          <a:prstGeom prst="roundRect">
            <a:avLst>
              <a:gd fmla="val 4766"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5"/>
          <p:cNvSpPr/>
          <p:nvPr/>
        </p:nvSpPr>
        <p:spPr>
          <a:xfrm>
            <a:off x="4278625" y="1154075"/>
            <a:ext cx="4106100" cy="65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57" name="Google Shape;557;p75"/>
          <p:cNvSpPr txBox="1"/>
          <p:nvPr>
            <p:ph idx="15" type="body"/>
          </p:nvPr>
        </p:nvSpPr>
        <p:spPr>
          <a:xfrm>
            <a:off x="5552675" y="3813500"/>
            <a:ext cx="2877600" cy="73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Further testing was done using GridSearchCV to determine the optimal parameters for each model, to get a better grasp on which model would work the best for the data.</a:t>
            </a:r>
            <a:endParaRPr/>
          </a:p>
        </p:txBody>
      </p:sp>
      <p:sp>
        <p:nvSpPr>
          <p:cNvPr id="558" name="Google Shape;558;p75"/>
          <p:cNvSpPr txBox="1"/>
          <p:nvPr>
            <p:ph idx="16" type="subTitle"/>
          </p:nvPr>
        </p:nvSpPr>
        <p:spPr>
          <a:xfrm>
            <a:off x="5552675" y="3598100"/>
            <a:ext cx="28776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Hyperparameter Tuning</a:t>
            </a:r>
            <a:endParaRPr/>
          </a:p>
        </p:txBody>
      </p:sp>
      <p:sp>
        <p:nvSpPr>
          <p:cNvPr id="559" name="Google Shape;559;p7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0" name="Google Shape;560;p75"/>
          <p:cNvPicPr preferRelativeResize="0"/>
          <p:nvPr/>
        </p:nvPicPr>
        <p:blipFill>
          <a:blip r:embed="rId3">
            <a:alphaModFix/>
          </a:blip>
          <a:stretch>
            <a:fillRect/>
          </a:stretch>
        </p:blipFill>
        <p:spPr>
          <a:xfrm>
            <a:off x="373275" y="152400"/>
            <a:ext cx="410612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idx="2" type="subTitle"/>
          </p:nvPr>
        </p:nvSpPr>
        <p:spPr>
          <a:xfrm>
            <a:off x="229425" y="4256120"/>
            <a:ext cx="2877600" cy="43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Final Model</a:t>
            </a:r>
            <a:endParaRPr/>
          </a:p>
        </p:txBody>
      </p:sp>
      <p:sp>
        <p:nvSpPr>
          <p:cNvPr id="566" name="Google Shape;566;p76"/>
          <p:cNvSpPr txBox="1"/>
          <p:nvPr>
            <p:ph idx="1" type="body"/>
          </p:nvPr>
        </p:nvSpPr>
        <p:spPr>
          <a:xfrm>
            <a:off x="3429000" y="3805900"/>
            <a:ext cx="5410500" cy="881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While the models optimized with GridSearchCV made a strong showing in terms of accuracy, the initial test of the Linear Regression Model ultimately has the best performance stats of all models tested on our data, and should thus be the optimal model to use in our CR prediction software.</a:t>
            </a:r>
            <a:endParaRPr/>
          </a:p>
        </p:txBody>
      </p:sp>
      <p:sp>
        <p:nvSpPr>
          <p:cNvPr id="567" name="Google Shape;567;p76"/>
          <p:cNvSpPr txBox="1"/>
          <p:nvPr/>
        </p:nvSpPr>
        <p:spPr>
          <a:xfrm>
            <a:off x="6110800" y="586788"/>
            <a:ext cx="1012500" cy="107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700">
                <a:solidFill>
                  <a:schemeClr val="dk1"/>
                </a:solidFill>
                <a:latin typeface="Barlow Medium"/>
                <a:ea typeface="Barlow Medium"/>
                <a:cs typeface="Barlow Medium"/>
                <a:sym typeface="Barlow Medium"/>
              </a:rPr>
              <a:t>INDUSTRY VALUE CURVE</a:t>
            </a:r>
            <a:endParaRPr sz="700">
              <a:solidFill>
                <a:schemeClr val="dk1"/>
              </a:solidFill>
              <a:latin typeface="Barlow Medium"/>
              <a:ea typeface="Barlow Medium"/>
              <a:cs typeface="Barlow Medium"/>
              <a:sym typeface="Barlow Medium"/>
            </a:endParaRPr>
          </a:p>
        </p:txBody>
      </p:sp>
      <p:sp>
        <p:nvSpPr>
          <p:cNvPr id="568" name="Google Shape;568;p76"/>
          <p:cNvSpPr txBox="1"/>
          <p:nvPr/>
        </p:nvSpPr>
        <p:spPr>
          <a:xfrm>
            <a:off x="7401762" y="586788"/>
            <a:ext cx="729000" cy="107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700">
                <a:solidFill>
                  <a:schemeClr val="dk1"/>
                </a:solidFill>
                <a:latin typeface="Barlow Medium"/>
                <a:ea typeface="Barlow Medium"/>
                <a:cs typeface="Barlow Medium"/>
                <a:sym typeface="Barlow Medium"/>
              </a:rPr>
              <a:t>STRATEGIC MOVE</a:t>
            </a:r>
            <a:endParaRPr sz="700">
              <a:solidFill>
                <a:schemeClr val="dk1"/>
              </a:solidFill>
              <a:latin typeface="Barlow Medium"/>
              <a:ea typeface="Barlow Medium"/>
              <a:cs typeface="Barlow Medium"/>
              <a:sym typeface="Barlow Medium"/>
            </a:endParaRPr>
          </a:p>
        </p:txBody>
      </p:sp>
      <p:sp>
        <p:nvSpPr>
          <p:cNvPr id="569" name="Google Shape;569;p7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76"/>
          <p:cNvPicPr preferRelativeResize="0"/>
          <p:nvPr/>
        </p:nvPicPr>
        <p:blipFill>
          <a:blip r:embed="rId3">
            <a:alphaModFix/>
          </a:blip>
          <a:stretch>
            <a:fillRect/>
          </a:stretch>
        </p:blipFill>
        <p:spPr>
          <a:xfrm>
            <a:off x="4060350" y="729674"/>
            <a:ext cx="4393425" cy="2264972"/>
          </a:xfrm>
          <a:prstGeom prst="rect">
            <a:avLst/>
          </a:prstGeom>
          <a:noFill/>
          <a:ln>
            <a:noFill/>
          </a:ln>
        </p:spPr>
      </p:pic>
      <p:pic>
        <p:nvPicPr>
          <p:cNvPr id="571" name="Google Shape;571;p76"/>
          <p:cNvPicPr preferRelativeResize="0"/>
          <p:nvPr/>
        </p:nvPicPr>
        <p:blipFill>
          <a:blip r:embed="rId4">
            <a:alphaModFix/>
          </a:blip>
          <a:stretch>
            <a:fillRect/>
          </a:stretch>
        </p:blipFill>
        <p:spPr>
          <a:xfrm>
            <a:off x="381500" y="694500"/>
            <a:ext cx="3535250" cy="293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7"/>
          <p:cNvSpPr txBox="1"/>
          <p:nvPr>
            <p:ph type="title"/>
          </p:nvPr>
        </p:nvSpPr>
        <p:spPr>
          <a:xfrm>
            <a:off x="697350" y="3048150"/>
            <a:ext cx="7749300" cy="9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Monster CR Site</a:t>
            </a:r>
            <a:endParaRPr/>
          </a:p>
        </p:txBody>
      </p:sp>
      <p:sp>
        <p:nvSpPr>
          <p:cNvPr id="577" name="Google Shape;577;p77"/>
          <p:cNvSpPr txBox="1"/>
          <p:nvPr>
            <p:ph idx="2" type="title"/>
          </p:nvPr>
        </p:nvSpPr>
        <p:spPr>
          <a:xfrm>
            <a:off x="3278250" y="1194450"/>
            <a:ext cx="2587500" cy="18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Idea</a:t>
            </a:r>
            <a:endParaRPr/>
          </a:p>
        </p:txBody>
      </p:sp>
      <p:sp>
        <p:nvSpPr>
          <p:cNvPr id="387" name="Google Shape;387;p60"/>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8"/>
          <p:cNvSpPr txBox="1"/>
          <p:nvPr>
            <p:ph idx="1" type="body"/>
          </p:nvPr>
        </p:nvSpPr>
        <p:spPr>
          <a:xfrm>
            <a:off x="3924600" y="17278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Flask Creation and Hosting</a:t>
            </a:r>
            <a:endParaRPr sz="900"/>
          </a:p>
        </p:txBody>
      </p:sp>
      <p:sp>
        <p:nvSpPr>
          <p:cNvPr id="583" name="Google Shape;583;p78"/>
          <p:cNvSpPr txBox="1"/>
          <p:nvPr>
            <p:ph idx="2" type="body"/>
          </p:nvPr>
        </p:nvSpPr>
        <p:spPr>
          <a:xfrm>
            <a:off x="3515175" y="2047200"/>
            <a:ext cx="1294800" cy="93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The flask is used to pull data from the model we created in order to predict customized challenge ratings for new monsters. </a:t>
            </a:r>
            <a:endParaRPr sz="1000"/>
          </a:p>
        </p:txBody>
      </p:sp>
      <p:sp>
        <p:nvSpPr>
          <p:cNvPr id="584" name="Google Shape;584;p78"/>
          <p:cNvSpPr txBox="1"/>
          <p:nvPr>
            <p:ph idx="3" type="body"/>
          </p:nvPr>
        </p:nvSpPr>
        <p:spPr>
          <a:xfrm>
            <a:off x="6866275" y="17278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Github Integration</a:t>
            </a:r>
            <a:endParaRPr/>
          </a:p>
        </p:txBody>
      </p:sp>
      <p:sp>
        <p:nvSpPr>
          <p:cNvPr id="585" name="Google Shape;585;p78"/>
          <p:cNvSpPr txBox="1"/>
          <p:nvPr>
            <p:ph idx="4" type="body"/>
          </p:nvPr>
        </p:nvSpPr>
        <p:spPr>
          <a:xfrm>
            <a:off x="6866275" y="1880225"/>
            <a:ext cx="1294800" cy="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Github is basically the version control system. It hosts all of the code and has automatic deployment. When something is pushed or updated the </a:t>
            </a:r>
            <a:r>
              <a:rPr lang="en" sz="1000"/>
              <a:t>deployment</a:t>
            </a:r>
            <a:r>
              <a:rPr lang="en" sz="1000"/>
              <a:t> updates as well. Since render is integrated with github, as long as the HTML file has the correct URL listed within, the site runs dynamically. </a:t>
            </a:r>
            <a:endParaRPr sz="1000"/>
          </a:p>
        </p:txBody>
      </p:sp>
      <p:sp>
        <p:nvSpPr>
          <p:cNvPr id="586" name="Google Shape;586;p78"/>
          <p:cNvSpPr txBox="1"/>
          <p:nvPr>
            <p:ph idx="8" type="subTitle"/>
          </p:nvPr>
        </p:nvSpPr>
        <p:spPr>
          <a:xfrm>
            <a:off x="3918800" y="1034575"/>
            <a:ext cx="4327500" cy="55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It Works</a:t>
            </a:r>
            <a:endParaRPr/>
          </a:p>
        </p:txBody>
      </p:sp>
      <p:sp>
        <p:nvSpPr>
          <p:cNvPr id="587" name="Google Shape;587;p78"/>
          <p:cNvSpPr txBox="1"/>
          <p:nvPr>
            <p:ph idx="14" type="body"/>
          </p:nvPr>
        </p:nvSpPr>
        <p:spPr>
          <a:xfrm>
            <a:off x="465975" y="930225"/>
            <a:ext cx="2136300" cy="15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Live Site</a:t>
            </a:r>
            <a:endParaRPr/>
          </a:p>
        </p:txBody>
      </p:sp>
      <p:sp>
        <p:nvSpPr>
          <p:cNvPr id="588" name="Google Shape;588;p78"/>
          <p:cNvSpPr txBox="1"/>
          <p:nvPr>
            <p:ph idx="15" type="body"/>
          </p:nvPr>
        </p:nvSpPr>
        <p:spPr>
          <a:xfrm>
            <a:off x="5435138" y="1727850"/>
            <a:ext cx="1294800" cy="1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Render.com</a:t>
            </a:r>
            <a:endParaRPr sz="1000"/>
          </a:p>
        </p:txBody>
      </p:sp>
      <p:sp>
        <p:nvSpPr>
          <p:cNvPr id="589" name="Google Shape;589;p78"/>
          <p:cNvSpPr txBox="1"/>
          <p:nvPr>
            <p:ph idx="16" type="body"/>
          </p:nvPr>
        </p:nvSpPr>
        <p:spPr>
          <a:xfrm>
            <a:off x="4992540" y="1880225"/>
            <a:ext cx="1737300" cy="14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Render is a cloud platform that allows you to deploy web applications. It builds the web application by pulling the repository and installing dependencies (like the items listed in the requirements.txt file), and then runs your application. Render provides a URLfor the deployed app so that the github deployment is an interactive site (instead of static).</a:t>
            </a:r>
            <a:endParaRPr sz="1000"/>
          </a:p>
        </p:txBody>
      </p:sp>
      <p:sp>
        <p:nvSpPr>
          <p:cNvPr id="590" name="Google Shape;590;p7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78"/>
          <p:cNvPicPr preferRelativeResize="0"/>
          <p:nvPr/>
        </p:nvPicPr>
        <p:blipFill>
          <a:blip r:embed="rId3">
            <a:alphaModFix/>
          </a:blip>
          <a:stretch>
            <a:fillRect/>
          </a:stretch>
        </p:blipFill>
        <p:spPr>
          <a:xfrm>
            <a:off x="152400" y="2103425"/>
            <a:ext cx="3255712" cy="288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ph idx="8" type="body"/>
          </p:nvPr>
        </p:nvSpPr>
        <p:spPr>
          <a:xfrm>
            <a:off x="3133200" y="2066550"/>
            <a:ext cx="2877600" cy="505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sz="2400" u="sng">
                <a:hlinkClick r:id="rId3"/>
              </a:rPr>
              <a:t>DND CR Predictor</a:t>
            </a:r>
            <a:endParaRPr sz="2400"/>
          </a:p>
          <a:p>
            <a:pPr indent="0" lvl="0" marL="0" rtl="0" algn="l">
              <a:spcBef>
                <a:spcPts val="0"/>
              </a:spcBef>
              <a:spcAft>
                <a:spcPts val="0"/>
              </a:spcAft>
              <a:buClr>
                <a:schemeClr val="lt1"/>
              </a:buClr>
              <a:buSzPts val="1100"/>
              <a:buNone/>
            </a:pPr>
            <a:r>
              <a:t/>
            </a:r>
            <a:endParaRPr/>
          </a:p>
        </p:txBody>
      </p:sp>
      <p:sp>
        <p:nvSpPr>
          <p:cNvPr id="597" name="Google Shape;597;p79"/>
          <p:cNvSpPr txBox="1"/>
          <p:nvPr>
            <p:ph idx="9" type="subTitle"/>
          </p:nvPr>
        </p:nvSpPr>
        <p:spPr>
          <a:xfrm>
            <a:off x="2629025" y="1058550"/>
            <a:ext cx="3774600" cy="2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Let’s Test it Out!</a:t>
            </a:r>
            <a:endParaRPr sz="2600"/>
          </a:p>
        </p:txBody>
      </p:sp>
      <p:sp>
        <p:nvSpPr>
          <p:cNvPr id="598" name="Google Shape;598;p7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79"/>
          <p:cNvPicPr preferRelativeResize="0"/>
          <p:nvPr/>
        </p:nvPicPr>
        <p:blipFill>
          <a:blip r:embed="rId4">
            <a:alphaModFix/>
          </a:blip>
          <a:stretch>
            <a:fillRect/>
          </a:stretch>
        </p:blipFill>
        <p:spPr>
          <a:xfrm>
            <a:off x="2302875" y="2765100"/>
            <a:ext cx="4538244" cy="2266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0"/>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Enhancements &amp; Research</a:t>
            </a:r>
            <a:endParaRPr/>
          </a:p>
        </p:txBody>
      </p:sp>
      <p:sp>
        <p:nvSpPr>
          <p:cNvPr id="605" name="Google Shape;605;p8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80"/>
          <p:cNvSpPr txBox="1"/>
          <p:nvPr>
            <p:ph idx="1" type="body"/>
          </p:nvPr>
        </p:nvSpPr>
        <p:spPr>
          <a:xfrm>
            <a:off x="569725" y="983000"/>
            <a:ext cx="2884200" cy="3262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1100"/>
              <a:buNone/>
            </a:pPr>
            <a:r>
              <a:rPr lang="en"/>
              <a:t>While the model has a high accuracy  (96%), it is important to note that the site tends to predict monsters at a higher challenge rating, almost all of the time. For future improvements, we would take a look at why this is happening and </a:t>
            </a:r>
            <a:r>
              <a:rPr lang="en"/>
              <a:t>further</a:t>
            </a:r>
            <a:r>
              <a:rPr lang="en"/>
              <a:t> adjust the model to improve the challenge rating, such as by expanding the dataset the model </a:t>
            </a:r>
            <a:r>
              <a:rPr lang="en"/>
              <a:t>trains on with monsters from more sources.</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We also could look at implementing a manual challenge rating calculation to compare to the predictive calculation. </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Another way of improving the overall goal, would be to delve deeper into NLP (natural language processing) to improve the way the model is interpreting the text based columns. </a:t>
            </a:r>
            <a:endParaRPr/>
          </a:p>
          <a:p>
            <a:pPr indent="0" lvl="0" marL="0" rtl="0" algn="l">
              <a:spcBef>
                <a:spcPts val="0"/>
              </a:spcBef>
              <a:spcAft>
                <a:spcPts val="0"/>
              </a:spcAft>
              <a:buClr>
                <a:schemeClr val="lt1"/>
              </a:buClr>
              <a:buSzPts val="1100"/>
              <a:buNone/>
            </a:pPr>
            <a:r>
              <a:t/>
            </a:r>
            <a:endParaRPr/>
          </a:p>
        </p:txBody>
      </p:sp>
      <p:pic>
        <p:nvPicPr>
          <p:cNvPr id="607" name="Google Shape;607;p80"/>
          <p:cNvPicPr preferRelativeResize="0"/>
          <p:nvPr/>
        </p:nvPicPr>
        <p:blipFill>
          <a:blip r:embed="rId3">
            <a:alphaModFix/>
          </a:blip>
          <a:stretch>
            <a:fillRect/>
          </a:stretch>
        </p:blipFill>
        <p:spPr>
          <a:xfrm>
            <a:off x="4572000" y="250825"/>
            <a:ext cx="3712000"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1"/>
          <p:cNvSpPr txBox="1"/>
          <p:nvPr>
            <p:ph idx="1" type="subTitle"/>
          </p:nvPr>
        </p:nvSpPr>
        <p:spPr>
          <a:xfrm>
            <a:off x="791150" y="522625"/>
            <a:ext cx="3918300" cy="75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Questions?</a:t>
            </a:r>
            <a:endParaRPr>
              <a:solidFill>
                <a:srgbClr val="FF0000"/>
              </a:solidFill>
            </a:endParaRPr>
          </a:p>
        </p:txBody>
      </p:sp>
      <p:sp>
        <p:nvSpPr>
          <p:cNvPr id="613" name="Google Shape;613;p8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3"/>
          <p:cNvSpPr txBox="1"/>
          <p:nvPr>
            <p:ph idx="4294967295" type="subTitle"/>
          </p:nvPr>
        </p:nvSpPr>
        <p:spPr>
          <a:xfrm>
            <a:off x="4726540" y="1043226"/>
            <a:ext cx="16356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24" name="Google Shape;624;p83"/>
          <p:cNvSpPr txBox="1"/>
          <p:nvPr>
            <p:ph idx="1" type="body"/>
          </p:nvPr>
        </p:nvSpPr>
        <p:spPr>
          <a:xfrm>
            <a:off x="660975" y="4013775"/>
            <a:ext cx="3074700" cy="1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Leadership</a:t>
            </a:r>
            <a:endParaRPr/>
          </a:p>
        </p:txBody>
      </p:sp>
      <p:sp>
        <p:nvSpPr>
          <p:cNvPr id="625" name="Google Shape;625;p83"/>
          <p:cNvSpPr txBox="1"/>
          <p:nvPr>
            <p:ph idx="8" type="body"/>
          </p:nvPr>
        </p:nvSpPr>
        <p:spPr>
          <a:xfrm>
            <a:off x="2649446" y="3249412"/>
            <a:ext cx="1620300" cy="4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800"/>
              <a:t>Model parameter tuning, main code combining and collation, data integration into SQL and database setup</a:t>
            </a:r>
            <a:endParaRPr sz="800"/>
          </a:p>
        </p:txBody>
      </p:sp>
      <p:sp>
        <p:nvSpPr>
          <p:cNvPr id="626" name="Google Shape;626;p83"/>
          <p:cNvSpPr txBox="1"/>
          <p:nvPr>
            <p:ph idx="9" type="body"/>
          </p:nvPr>
        </p:nvSpPr>
        <p:spPr>
          <a:xfrm>
            <a:off x="4612309" y="3249403"/>
            <a:ext cx="16203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800"/>
              <a:t>Model parameter tuning</a:t>
            </a:r>
            <a:endParaRPr sz="800"/>
          </a:p>
        </p:txBody>
      </p:sp>
      <p:sp>
        <p:nvSpPr>
          <p:cNvPr id="627" name="Google Shape;627;p83"/>
          <p:cNvSpPr txBox="1"/>
          <p:nvPr>
            <p:ph idx="13" type="body"/>
          </p:nvPr>
        </p:nvSpPr>
        <p:spPr>
          <a:xfrm>
            <a:off x="6573906" y="3249403"/>
            <a:ext cx="16203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800"/>
              <a:t>Data preprocessing, </a:t>
            </a:r>
            <a:r>
              <a:rPr i="1" lang="en" sz="800"/>
              <a:t>Initial</a:t>
            </a:r>
            <a:r>
              <a:rPr i="1" lang="en" sz="800"/>
              <a:t> model testing, Flask app creator</a:t>
            </a:r>
            <a:endParaRPr sz="800"/>
          </a:p>
        </p:txBody>
      </p:sp>
      <p:sp>
        <p:nvSpPr>
          <p:cNvPr id="628" name="Google Shape;628;p83"/>
          <p:cNvSpPr txBox="1"/>
          <p:nvPr>
            <p:ph idx="14" type="body"/>
          </p:nvPr>
        </p:nvSpPr>
        <p:spPr>
          <a:xfrm>
            <a:off x="705107" y="2907602"/>
            <a:ext cx="1620300" cy="3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ANDREW POHLE</a:t>
            </a:r>
            <a:endParaRPr sz="800"/>
          </a:p>
        </p:txBody>
      </p:sp>
      <p:sp>
        <p:nvSpPr>
          <p:cNvPr id="629" name="Google Shape;629;p83"/>
          <p:cNvSpPr txBox="1"/>
          <p:nvPr>
            <p:ph idx="15" type="body"/>
          </p:nvPr>
        </p:nvSpPr>
        <p:spPr>
          <a:xfrm>
            <a:off x="2649434" y="2907602"/>
            <a:ext cx="1620300" cy="3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800"/>
              <a:t>CAITLIN MCMAHILL</a:t>
            </a:r>
            <a:endParaRPr sz="800"/>
          </a:p>
        </p:txBody>
      </p:sp>
      <p:sp>
        <p:nvSpPr>
          <p:cNvPr id="630" name="Google Shape;630;p83"/>
          <p:cNvSpPr txBox="1"/>
          <p:nvPr>
            <p:ph idx="16" type="body"/>
          </p:nvPr>
        </p:nvSpPr>
        <p:spPr>
          <a:xfrm>
            <a:off x="4611672" y="2907602"/>
            <a:ext cx="1620300" cy="3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800"/>
              <a:t>JESSICA MARANTO</a:t>
            </a:r>
            <a:endParaRPr sz="800"/>
          </a:p>
        </p:txBody>
      </p:sp>
      <p:sp>
        <p:nvSpPr>
          <p:cNvPr id="631" name="Google Shape;631;p83"/>
          <p:cNvSpPr txBox="1"/>
          <p:nvPr>
            <p:ph idx="17" type="body"/>
          </p:nvPr>
        </p:nvSpPr>
        <p:spPr>
          <a:xfrm>
            <a:off x="6575176" y="2907602"/>
            <a:ext cx="1620300" cy="3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800"/>
              <a:t>LAUREN GRAVES</a:t>
            </a:r>
            <a:endParaRPr sz="800"/>
          </a:p>
        </p:txBody>
      </p:sp>
      <p:sp>
        <p:nvSpPr>
          <p:cNvPr id="632" name="Google Shape;632;p83"/>
          <p:cNvSpPr txBox="1"/>
          <p:nvPr>
            <p:ph idx="8" type="body"/>
          </p:nvPr>
        </p:nvSpPr>
        <p:spPr>
          <a:xfrm>
            <a:off x="705103" y="3249403"/>
            <a:ext cx="16203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800"/>
              <a:t>Primary D&amp;D knowledge base, data preprocessing, Model testing data collection</a:t>
            </a:r>
            <a:endParaRPr sz="800"/>
          </a:p>
        </p:txBody>
      </p:sp>
      <p:sp>
        <p:nvSpPr>
          <p:cNvPr id="633" name="Google Shape;633;p8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4" name="Google Shape;634;p83"/>
          <p:cNvPicPr preferRelativeResize="0"/>
          <p:nvPr/>
        </p:nvPicPr>
        <p:blipFill rotWithShape="1">
          <a:blip r:embed="rId3">
            <a:alphaModFix/>
          </a:blip>
          <a:srcRect b="0" l="159" r="149" t="0"/>
          <a:stretch/>
        </p:blipFill>
        <p:spPr>
          <a:xfrm>
            <a:off x="721008" y="719690"/>
            <a:ext cx="1794000" cy="1794000"/>
          </a:xfrm>
          <a:prstGeom prst="ellipse">
            <a:avLst/>
          </a:prstGeom>
          <a:noFill/>
          <a:ln>
            <a:noFill/>
          </a:ln>
        </p:spPr>
      </p:pic>
      <p:pic>
        <p:nvPicPr>
          <p:cNvPr id="635" name="Google Shape;635;p83"/>
          <p:cNvPicPr preferRelativeResize="0"/>
          <p:nvPr/>
        </p:nvPicPr>
        <p:blipFill rotWithShape="1">
          <a:blip r:embed="rId4">
            <a:alphaModFix/>
          </a:blip>
          <a:srcRect b="22195" l="0" r="0" t="22190"/>
          <a:stretch/>
        </p:blipFill>
        <p:spPr>
          <a:xfrm>
            <a:off x="2663195" y="699622"/>
            <a:ext cx="1834200" cy="1834200"/>
          </a:xfrm>
          <a:prstGeom prst="ellipse">
            <a:avLst/>
          </a:prstGeom>
          <a:noFill/>
          <a:ln>
            <a:noFill/>
          </a:ln>
        </p:spPr>
      </p:pic>
      <p:pic>
        <p:nvPicPr>
          <p:cNvPr id="636" name="Google Shape;636;p83"/>
          <p:cNvPicPr preferRelativeResize="0"/>
          <p:nvPr/>
        </p:nvPicPr>
        <p:blipFill rotWithShape="1">
          <a:blip r:embed="rId5">
            <a:alphaModFix/>
          </a:blip>
          <a:srcRect b="0" l="0" r="0" t="0"/>
          <a:stretch/>
        </p:blipFill>
        <p:spPr>
          <a:xfrm>
            <a:off x="4645516" y="719690"/>
            <a:ext cx="1794000" cy="1794000"/>
          </a:xfrm>
          <a:prstGeom prst="ellipse">
            <a:avLst/>
          </a:prstGeom>
          <a:noFill/>
          <a:ln>
            <a:noFill/>
          </a:ln>
        </p:spPr>
      </p:pic>
      <p:pic>
        <p:nvPicPr>
          <p:cNvPr id="637" name="Google Shape;637;p83"/>
          <p:cNvPicPr preferRelativeResize="0"/>
          <p:nvPr/>
        </p:nvPicPr>
        <p:blipFill rotWithShape="1">
          <a:blip r:embed="rId6">
            <a:alphaModFix/>
          </a:blip>
          <a:srcRect b="0" l="0" r="0" t="0"/>
          <a:stretch/>
        </p:blipFill>
        <p:spPr>
          <a:xfrm>
            <a:off x="6587686" y="781787"/>
            <a:ext cx="1794000" cy="1794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393" name="Google Shape;393;p61"/>
          <p:cNvSpPr txBox="1"/>
          <p:nvPr>
            <p:ph idx="2" type="body"/>
          </p:nvPr>
        </p:nvSpPr>
        <p:spPr>
          <a:xfrm>
            <a:off x="787297"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94" name="Google Shape;394;p61"/>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95" name="Google Shape;395;p61"/>
          <p:cNvSpPr txBox="1"/>
          <p:nvPr>
            <p:ph idx="4" type="body"/>
          </p:nvPr>
        </p:nvSpPr>
        <p:spPr>
          <a:xfrm>
            <a:off x="2003400" y="1190525"/>
            <a:ext cx="31686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t>Dungeons &amp; Dragons (D&amp;D) is a collaborative role-playing game (RPG) where players work together to tell a story in a fantasy world, playing as fantasy heroes to fight monsters, grow stronger, and work through a story told by the Dungeon Master (DM).</a:t>
            </a:r>
            <a:endParaRPr sz="1050"/>
          </a:p>
        </p:txBody>
      </p:sp>
      <p:sp>
        <p:nvSpPr>
          <p:cNvPr id="396" name="Google Shape;396;p61"/>
          <p:cNvSpPr txBox="1"/>
          <p:nvPr>
            <p:ph idx="5" type="body"/>
          </p:nvPr>
        </p:nvSpPr>
        <p:spPr>
          <a:xfrm>
            <a:off x="787297"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397" name="Google Shape;397;p61"/>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398" name="Google Shape;398;p61"/>
          <p:cNvSpPr txBox="1"/>
          <p:nvPr>
            <p:ph idx="7" type="body"/>
          </p:nvPr>
        </p:nvSpPr>
        <p:spPr>
          <a:xfrm>
            <a:off x="2003400" y="2468175"/>
            <a:ext cx="3132900" cy="223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a:t>Our group wants to create a machine learning model that can give a designated monster a Challenge Rating (CR) based on the monster's attributes, such as hit points (HP), Speed, attacks and abilities. </a:t>
            </a:r>
            <a:endParaRPr/>
          </a:p>
        </p:txBody>
      </p:sp>
      <p:sp>
        <p:nvSpPr>
          <p:cNvPr id="399" name="Google Shape;399;p61"/>
          <p:cNvSpPr txBox="1"/>
          <p:nvPr>
            <p:ph idx="14" type="body"/>
          </p:nvPr>
        </p:nvSpPr>
        <p:spPr>
          <a:xfrm>
            <a:off x="4822781"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00" name="Google Shape;400;p61"/>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IT’S DONE</a:t>
            </a:r>
            <a:endParaRPr/>
          </a:p>
        </p:txBody>
      </p:sp>
      <p:sp>
        <p:nvSpPr>
          <p:cNvPr id="401" name="Google Shape;401;p61"/>
          <p:cNvSpPr txBox="1"/>
          <p:nvPr>
            <p:ph idx="16" type="body"/>
          </p:nvPr>
        </p:nvSpPr>
        <p:spPr>
          <a:xfrm>
            <a:off x="5953400" y="1226050"/>
            <a:ext cx="2855700" cy="110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Exploratory data analysis using Pandas, Matplotlib, Seaborn</a:t>
            </a:r>
            <a:endParaRPr/>
          </a:p>
          <a:p>
            <a:pPr indent="-298450" lvl="0" marL="457200" rtl="0" algn="l">
              <a:spcBef>
                <a:spcPts val="0"/>
              </a:spcBef>
              <a:spcAft>
                <a:spcPts val="0"/>
              </a:spcAft>
              <a:buSzPts val="1100"/>
              <a:buChar char="-"/>
            </a:pPr>
            <a:r>
              <a:rPr lang="en"/>
              <a:t>Data Cleaning</a:t>
            </a:r>
            <a:endParaRPr/>
          </a:p>
          <a:p>
            <a:pPr indent="-298450" lvl="0" marL="457200" rtl="0" algn="l">
              <a:spcBef>
                <a:spcPts val="0"/>
              </a:spcBef>
              <a:spcAft>
                <a:spcPts val="0"/>
              </a:spcAft>
              <a:buSzPts val="1100"/>
              <a:buChar char="-"/>
            </a:pPr>
            <a:r>
              <a:rPr lang="en"/>
              <a:t>ML Model Optimization</a:t>
            </a:r>
            <a:endParaRPr/>
          </a:p>
          <a:p>
            <a:pPr indent="-298450" lvl="0" marL="457200" rtl="0" algn="l">
              <a:spcBef>
                <a:spcPts val="0"/>
              </a:spcBef>
              <a:spcAft>
                <a:spcPts val="0"/>
              </a:spcAft>
              <a:buSzPts val="1100"/>
              <a:buChar char="-"/>
            </a:pPr>
            <a:r>
              <a:rPr lang="en"/>
              <a:t>Results / Deployment</a:t>
            </a:r>
            <a:endParaRPr/>
          </a:p>
        </p:txBody>
      </p:sp>
      <p:sp>
        <p:nvSpPr>
          <p:cNvPr id="402" name="Google Shape;402;p61"/>
          <p:cNvSpPr txBox="1"/>
          <p:nvPr>
            <p:ph idx="17" type="body"/>
          </p:nvPr>
        </p:nvSpPr>
        <p:spPr>
          <a:xfrm>
            <a:off x="4822781"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03" name="Google Shape;403;p61"/>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a:t>
            </a:r>
            <a:endParaRPr/>
          </a:p>
        </p:txBody>
      </p:sp>
      <p:sp>
        <p:nvSpPr>
          <p:cNvPr id="404" name="Google Shape;404;p61"/>
          <p:cNvSpPr txBox="1"/>
          <p:nvPr>
            <p:ph idx="19" type="body"/>
          </p:nvPr>
        </p:nvSpPr>
        <p:spPr>
          <a:xfrm>
            <a:off x="6177275" y="2468175"/>
            <a:ext cx="2631900" cy="134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a:t>If time allows, this information will then be used to determine the effective CR of custom monsters created by the model’s users, as an aid for DM’s to better fine-tune their stories and monster encounters for their players.</a:t>
            </a:r>
            <a:endParaRPr/>
          </a:p>
          <a:p>
            <a:pPr indent="0" lvl="0" marL="0" rtl="0" algn="l">
              <a:spcBef>
                <a:spcPts val="0"/>
              </a:spcBef>
              <a:spcAft>
                <a:spcPts val="0"/>
              </a:spcAft>
              <a:buNone/>
            </a:pPr>
            <a:r>
              <a:t/>
            </a:r>
            <a:endParaRPr/>
          </a:p>
        </p:txBody>
      </p:sp>
      <p:sp>
        <p:nvSpPr>
          <p:cNvPr id="405" name="Google Shape;405;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nvSpPr>
        <p:spPr>
          <a:xfrm>
            <a:off x="480425" y="610475"/>
            <a:ext cx="4878300" cy="29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a:ea typeface="Barlow"/>
                <a:cs typeface="Barlow"/>
                <a:sym typeface="Barlow"/>
              </a:rPr>
              <a:t>We used two resources to pull information for this project:</a:t>
            </a:r>
            <a:endParaRPr sz="1100">
              <a:solidFill>
                <a:schemeClr val="lt1"/>
              </a:solidFill>
              <a:latin typeface="Barlow"/>
              <a:ea typeface="Barlow"/>
              <a:cs typeface="Barlow"/>
              <a:sym typeface="Barlow"/>
            </a:endParaRPr>
          </a:p>
          <a:p>
            <a:pPr indent="0" lvl="0" marL="0" rtl="0" algn="l">
              <a:spcBef>
                <a:spcPts val="0"/>
              </a:spcBef>
              <a:spcAft>
                <a:spcPts val="0"/>
              </a:spcAft>
              <a:buNone/>
            </a:pPr>
            <a:r>
              <a:t/>
            </a:r>
            <a:endParaRPr sz="1100">
              <a:solidFill>
                <a:schemeClr val="lt1"/>
              </a:solidFill>
              <a:latin typeface="Barlow"/>
              <a:ea typeface="Barlow"/>
              <a:cs typeface="Barlow"/>
              <a:sym typeface="Barlow"/>
            </a:endParaRPr>
          </a:p>
          <a:p>
            <a:pPr indent="0" lvl="0" marL="0" rtl="0" algn="l">
              <a:spcBef>
                <a:spcPts val="0"/>
              </a:spcBef>
              <a:spcAft>
                <a:spcPts val="0"/>
              </a:spcAft>
              <a:buNone/>
            </a:pPr>
            <a:r>
              <a:rPr lang="en" sz="1100">
                <a:solidFill>
                  <a:schemeClr val="lt1"/>
                </a:solidFill>
                <a:latin typeface="Barlow"/>
                <a:ea typeface="Barlow"/>
                <a:cs typeface="Barlow"/>
                <a:sym typeface="Barlow"/>
              </a:rPr>
              <a:t>-Kaggle Dataset: </a:t>
            </a:r>
            <a:r>
              <a:rPr lang="en" sz="1100" u="sng">
                <a:solidFill>
                  <a:srgbClr val="1155CC"/>
                </a:solidFill>
                <a:hlinkClick r:id="rId3">
                  <a:extLst>
                    <a:ext uri="{A12FA001-AC4F-418D-AE19-62706E023703}">
                      <ahyp:hlinkClr val="tx"/>
                    </a:ext>
                  </a:extLst>
                </a:hlinkClick>
              </a:rPr>
              <a:t>https://www.kaggle.com/datasets/shadowtime2000/dungeons-dragons?select=monsters.csv</a:t>
            </a:r>
            <a:endParaRPr sz="1100">
              <a:solidFill>
                <a:schemeClr val="lt1"/>
              </a:solidFill>
              <a:latin typeface="Barlow"/>
              <a:ea typeface="Barlow"/>
              <a:cs typeface="Barlow"/>
              <a:sym typeface="Barlow"/>
            </a:endParaRPr>
          </a:p>
          <a:p>
            <a:pPr indent="-298450" lvl="0" marL="457200" rtl="0" algn="l">
              <a:spcBef>
                <a:spcPts val="0"/>
              </a:spcBef>
              <a:spcAft>
                <a:spcPts val="0"/>
              </a:spcAft>
              <a:buClr>
                <a:schemeClr val="lt1"/>
              </a:buClr>
              <a:buSzPts val="1100"/>
              <a:buFont typeface="Barlow"/>
              <a:buChar char="●"/>
            </a:pPr>
            <a:r>
              <a:rPr lang="en" sz="1100">
                <a:solidFill>
                  <a:schemeClr val="lt1"/>
                </a:solidFill>
                <a:latin typeface="Barlow"/>
                <a:ea typeface="Barlow"/>
                <a:cs typeface="Barlow"/>
                <a:sym typeface="Barlow"/>
              </a:rPr>
              <a:t>Contained 5 CSV’s about Monsters, Equipment, Race, Classes, and Spells</a:t>
            </a:r>
            <a:endParaRPr sz="1100">
              <a:solidFill>
                <a:schemeClr val="lt1"/>
              </a:solidFill>
              <a:latin typeface="Barlow"/>
              <a:ea typeface="Barlow"/>
              <a:cs typeface="Barlow"/>
              <a:sym typeface="Barlow"/>
            </a:endParaRPr>
          </a:p>
          <a:p>
            <a:pPr indent="-298450" lvl="0" marL="457200" rtl="0" algn="l">
              <a:spcBef>
                <a:spcPts val="0"/>
              </a:spcBef>
              <a:spcAft>
                <a:spcPts val="0"/>
              </a:spcAft>
              <a:buClr>
                <a:schemeClr val="lt1"/>
              </a:buClr>
              <a:buSzPts val="1100"/>
              <a:buFont typeface="Barlow"/>
              <a:buChar char="●"/>
            </a:pPr>
            <a:r>
              <a:rPr lang="en" sz="1100">
                <a:solidFill>
                  <a:schemeClr val="lt1"/>
                </a:solidFill>
                <a:latin typeface="Barlow"/>
                <a:ea typeface="Barlow"/>
                <a:cs typeface="Barlow"/>
                <a:sym typeface="Barlow"/>
              </a:rPr>
              <a:t>Mainly focused on the Monsters CSV, which contains 322 unique monster records</a:t>
            </a:r>
            <a:endParaRPr sz="1100">
              <a:solidFill>
                <a:schemeClr val="lt1"/>
              </a:solidFill>
              <a:latin typeface="Barlow"/>
              <a:ea typeface="Barlow"/>
              <a:cs typeface="Barlow"/>
              <a:sym typeface="Barlow"/>
            </a:endParaRPr>
          </a:p>
          <a:p>
            <a:pPr indent="0" lvl="0" marL="0" rtl="0" algn="l">
              <a:spcBef>
                <a:spcPts val="0"/>
              </a:spcBef>
              <a:spcAft>
                <a:spcPts val="0"/>
              </a:spcAft>
              <a:buNone/>
            </a:pPr>
            <a:r>
              <a:t/>
            </a:r>
            <a:endParaRPr sz="1100">
              <a:solidFill>
                <a:schemeClr val="lt1"/>
              </a:solidFill>
              <a:latin typeface="Barlow"/>
              <a:ea typeface="Barlow"/>
              <a:cs typeface="Barlow"/>
              <a:sym typeface="Barlow"/>
            </a:endParaRPr>
          </a:p>
          <a:p>
            <a:pPr indent="0" lvl="0" marL="0" rtl="0" algn="l">
              <a:spcBef>
                <a:spcPts val="0"/>
              </a:spcBef>
              <a:spcAft>
                <a:spcPts val="0"/>
              </a:spcAft>
              <a:buNone/>
            </a:pPr>
            <a:r>
              <a:t/>
            </a:r>
            <a:endParaRPr sz="1100">
              <a:solidFill>
                <a:schemeClr val="lt1"/>
              </a:solidFill>
              <a:latin typeface="Barlow"/>
              <a:ea typeface="Barlow"/>
              <a:cs typeface="Barlow"/>
              <a:sym typeface="Barlow"/>
            </a:endParaRPr>
          </a:p>
          <a:p>
            <a:pPr indent="0" lvl="0" marL="0" rtl="0" algn="l">
              <a:spcBef>
                <a:spcPts val="0"/>
              </a:spcBef>
              <a:spcAft>
                <a:spcPts val="0"/>
              </a:spcAft>
              <a:buNone/>
            </a:pPr>
            <a:r>
              <a:rPr lang="en" sz="1100">
                <a:solidFill>
                  <a:schemeClr val="lt1"/>
                </a:solidFill>
                <a:latin typeface="Barlow"/>
                <a:ea typeface="Barlow"/>
                <a:cs typeface="Barlow"/>
                <a:sym typeface="Barlow"/>
              </a:rPr>
              <a:t>-DND API: </a:t>
            </a:r>
            <a:endParaRPr sz="1100">
              <a:solidFill>
                <a:schemeClr val="lt1"/>
              </a:solidFill>
              <a:latin typeface="Barlow"/>
              <a:ea typeface="Barlow"/>
              <a:cs typeface="Barlow"/>
              <a:sym typeface="Barlow"/>
            </a:endParaRPr>
          </a:p>
          <a:p>
            <a:pPr indent="0" lvl="0" marL="0" rtl="0" algn="l">
              <a:lnSpc>
                <a:spcPct val="115000"/>
              </a:lnSpc>
              <a:spcBef>
                <a:spcPts val="0"/>
              </a:spcBef>
              <a:spcAft>
                <a:spcPts val="0"/>
              </a:spcAft>
              <a:buNone/>
            </a:pPr>
            <a:r>
              <a:rPr lang="en" sz="1100" u="sng">
                <a:solidFill>
                  <a:srgbClr val="1155CC"/>
                </a:solidFill>
                <a:hlinkClick r:id="rId4">
                  <a:extLst>
                    <a:ext uri="{A12FA001-AC4F-418D-AE19-62706E023703}">
                      <ahyp:hlinkClr val="tx"/>
                    </a:ext>
                  </a:extLst>
                </a:hlinkClick>
              </a:rPr>
              <a:t>https://www.dnd5eapi.co/</a:t>
            </a:r>
            <a:endParaRPr sz="1100">
              <a:solidFill>
                <a:schemeClr val="lt1"/>
              </a:solidFill>
              <a:latin typeface="Barlow"/>
              <a:ea typeface="Barlow"/>
              <a:cs typeface="Barlow"/>
              <a:sym typeface="Barlow"/>
            </a:endParaRPr>
          </a:p>
          <a:p>
            <a:pPr indent="-298450" lvl="0" marL="457200" rtl="0" algn="l">
              <a:lnSpc>
                <a:spcPct val="115000"/>
              </a:lnSpc>
              <a:spcBef>
                <a:spcPts val="0"/>
              </a:spcBef>
              <a:spcAft>
                <a:spcPts val="0"/>
              </a:spcAft>
              <a:buClr>
                <a:schemeClr val="lt1"/>
              </a:buClr>
              <a:buSzPts val="1100"/>
              <a:buFont typeface="Barlow"/>
              <a:buChar char="●"/>
            </a:pPr>
            <a:r>
              <a:rPr lang="en" sz="1100">
                <a:solidFill>
                  <a:schemeClr val="lt1"/>
                </a:solidFill>
                <a:latin typeface="Barlow"/>
                <a:ea typeface="Barlow"/>
                <a:cs typeface="Barlow"/>
                <a:sym typeface="Barlow"/>
              </a:rPr>
              <a:t>This is the 5th edition Dungeons and Dragons API, the dataset above pulled information from this API</a:t>
            </a:r>
            <a:endParaRPr sz="1100">
              <a:solidFill>
                <a:schemeClr val="lt1"/>
              </a:solidFill>
              <a:latin typeface="Barlow"/>
              <a:ea typeface="Barlow"/>
              <a:cs typeface="Barlow"/>
              <a:sym typeface="Barlow"/>
            </a:endParaRPr>
          </a:p>
        </p:txBody>
      </p:sp>
      <p:sp>
        <p:nvSpPr>
          <p:cNvPr id="411" name="Google Shape;411;p62"/>
          <p:cNvSpPr txBox="1"/>
          <p:nvPr/>
        </p:nvSpPr>
        <p:spPr>
          <a:xfrm>
            <a:off x="480420" y="290626"/>
            <a:ext cx="3592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Hepta Slab Medium"/>
                <a:ea typeface="Hepta Slab Medium"/>
                <a:cs typeface="Hepta Slab Medium"/>
                <a:sym typeface="Hepta Slab Medium"/>
              </a:rPr>
              <a:t>The Data</a:t>
            </a:r>
            <a:endParaRPr>
              <a:solidFill>
                <a:schemeClr val="accent3"/>
              </a:solidFill>
              <a:latin typeface="Hepta Slab Medium"/>
              <a:ea typeface="Hepta Slab Medium"/>
              <a:cs typeface="Hepta Slab Medium"/>
              <a:sym typeface="Hepta Slab Medium"/>
            </a:endParaRPr>
          </a:p>
        </p:txBody>
      </p:sp>
      <p:sp>
        <p:nvSpPr>
          <p:cNvPr id="412" name="Google Shape;412;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62"/>
          <p:cNvPicPr preferRelativeResize="0"/>
          <p:nvPr/>
        </p:nvPicPr>
        <p:blipFill>
          <a:blip r:embed="rId5">
            <a:alphaModFix/>
          </a:blip>
          <a:stretch>
            <a:fillRect/>
          </a:stretch>
        </p:blipFill>
        <p:spPr>
          <a:xfrm>
            <a:off x="5450300" y="2476725"/>
            <a:ext cx="3604514" cy="2419349"/>
          </a:xfrm>
          <a:prstGeom prst="rect">
            <a:avLst/>
          </a:prstGeom>
          <a:noFill/>
          <a:ln>
            <a:noFill/>
          </a:ln>
        </p:spPr>
      </p:pic>
      <p:pic>
        <p:nvPicPr>
          <p:cNvPr id="414" name="Google Shape;414;p62"/>
          <p:cNvPicPr preferRelativeResize="0"/>
          <p:nvPr/>
        </p:nvPicPr>
        <p:blipFill>
          <a:blip r:embed="rId6">
            <a:alphaModFix/>
          </a:blip>
          <a:stretch>
            <a:fillRect/>
          </a:stretch>
        </p:blipFill>
        <p:spPr>
          <a:xfrm>
            <a:off x="5450300" y="610479"/>
            <a:ext cx="3532401" cy="141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p:nvPr/>
        </p:nvSpPr>
        <p:spPr>
          <a:xfrm>
            <a:off x="1307225" y="3986500"/>
            <a:ext cx="1628100" cy="369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20" name="Google Shape;420;p63"/>
          <p:cNvSpPr/>
          <p:nvPr/>
        </p:nvSpPr>
        <p:spPr>
          <a:xfrm>
            <a:off x="2944050" y="3621675"/>
            <a:ext cx="1628100" cy="73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21" name="Google Shape;421;p63"/>
          <p:cNvSpPr/>
          <p:nvPr/>
        </p:nvSpPr>
        <p:spPr>
          <a:xfrm>
            <a:off x="4581075" y="2930300"/>
            <a:ext cx="1628100" cy="1429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22" name="Google Shape;422;p63"/>
          <p:cNvSpPr txBox="1"/>
          <p:nvPr/>
        </p:nvSpPr>
        <p:spPr>
          <a:xfrm>
            <a:off x="1307222"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23" name="Google Shape;423;p63"/>
          <p:cNvSpPr txBox="1"/>
          <p:nvPr/>
        </p:nvSpPr>
        <p:spPr>
          <a:xfrm>
            <a:off x="293443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24" name="Google Shape;424;p63"/>
          <p:cNvSpPr txBox="1"/>
          <p:nvPr/>
        </p:nvSpPr>
        <p:spPr>
          <a:xfrm>
            <a:off x="458106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25" name="Google Shape;425;p63"/>
          <p:cNvSpPr txBox="1"/>
          <p:nvPr/>
        </p:nvSpPr>
        <p:spPr>
          <a:xfrm>
            <a:off x="6208688"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cxnSp>
        <p:nvCxnSpPr>
          <p:cNvPr id="426" name="Google Shape;426;p63"/>
          <p:cNvCxnSpPr/>
          <p:nvPr/>
        </p:nvCxnSpPr>
        <p:spPr>
          <a:xfrm rot="10800000">
            <a:off x="783775" y="4360100"/>
            <a:ext cx="7579200" cy="0"/>
          </a:xfrm>
          <a:prstGeom prst="straightConnector1">
            <a:avLst/>
          </a:prstGeom>
          <a:noFill/>
          <a:ln cap="flat" cmpd="sng" w="19050">
            <a:solidFill>
              <a:schemeClr val="dk1"/>
            </a:solidFill>
            <a:prstDash val="solid"/>
            <a:round/>
            <a:headEnd len="med" w="med" type="none"/>
            <a:tailEnd len="med" w="med" type="none"/>
          </a:ln>
        </p:spPr>
      </p:cxnSp>
      <p:sp>
        <p:nvSpPr>
          <p:cNvPr id="427" name="Google Shape;427;p63"/>
          <p:cNvSpPr txBox="1"/>
          <p:nvPr/>
        </p:nvSpPr>
        <p:spPr>
          <a:xfrm>
            <a:off x="783800" y="138931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80</a:t>
            </a:r>
            <a:endParaRPr sz="700">
              <a:solidFill>
                <a:schemeClr val="dk1"/>
              </a:solidFill>
              <a:latin typeface="Barlow Medium"/>
              <a:ea typeface="Barlow Medium"/>
              <a:cs typeface="Barlow Medium"/>
              <a:sym typeface="Barlow Medium"/>
            </a:endParaRPr>
          </a:p>
        </p:txBody>
      </p:sp>
      <p:sp>
        <p:nvSpPr>
          <p:cNvPr id="428" name="Google Shape;428;p63"/>
          <p:cNvSpPr txBox="1"/>
          <p:nvPr/>
        </p:nvSpPr>
        <p:spPr>
          <a:xfrm>
            <a:off x="783800" y="175526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70</a:t>
            </a:r>
            <a:endParaRPr sz="700">
              <a:solidFill>
                <a:schemeClr val="dk1"/>
              </a:solidFill>
              <a:latin typeface="Barlow Medium"/>
              <a:ea typeface="Barlow Medium"/>
              <a:cs typeface="Barlow Medium"/>
              <a:sym typeface="Barlow Medium"/>
            </a:endParaRPr>
          </a:p>
        </p:txBody>
      </p:sp>
      <p:sp>
        <p:nvSpPr>
          <p:cNvPr id="429" name="Google Shape;429;p63"/>
          <p:cNvSpPr txBox="1"/>
          <p:nvPr/>
        </p:nvSpPr>
        <p:spPr>
          <a:xfrm>
            <a:off x="783800" y="21212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60</a:t>
            </a:r>
            <a:endParaRPr sz="700">
              <a:solidFill>
                <a:schemeClr val="dk1"/>
              </a:solidFill>
              <a:latin typeface="Barlow Medium"/>
              <a:ea typeface="Barlow Medium"/>
              <a:cs typeface="Barlow Medium"/>
              <a:sym typeface="Barlow Medium"/>
            </a:endParaRPr>
          </a:p>
        </p:txBody>
      </p:sp>
      <p:sp>
        <p:nvSpPr>
          <p:cNvPr id="430" name="Google Shape;430;p63"/>
          <p:cNvSpPr txBox="1"/>
          <p:nvPr/>
        </p:nvSpPr>
        <p:spPr>
          <a:xfrm>
            <a:off x="783800" y="24871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50</a:t>
            </a:r>
            <a:endParaRPr sz="700">
              <a:solidFill>
                <a:schemeClr val="dk1"/>
              </a:solidFill>
              <a:latin typeface="Barlow Medium"/>
              <a:ea typeface="Barlow Medium"/>
              <a:cs typeface="Barlow Medium"/>
              <a:sym typeface="Barlow Medium"/>
            </a:endParaRPr>
          </a:p>
        </p:txBody>
      </p:sp>
      <p:sp>
        <p:nvSpPr>
          <p:cNvPr id="431" name="Google Shape;431;p63"/>
          <p:cNvSpPr txBox="1"/>
          <p:nvPr/>
        </p:nvSpPr>
        <p:spPr>
          <a:xfrm>
            <a:off x="783800" y="28531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40</a:t>
            </a:r>
            <a:endParaRPr sz="700">
              <a:solidFill>
                <a:schemeClr val="dk1"/>
              </a:solidFill>
              <a:latin typeface="Barlow Medium"/>
              <a:ea typeface="Barlow Medium"/>
              <a:cs typeface="Barlow Medium"/>
              <a:sym typeface="Barlow Medium"/>
            </a:endParaRPr>
          </a:p>
        </p:txBody>
      </p:sp>
      <p:sp>
        <p:nvSpPr>
          <p:cNvPr id="432" name="Google Shape;432;p63"/>
          <p:cNvSpPr txBox="1"/>
          <p:nvPr/>
        </p:nvSpPr>
        <p:spPr>
          <a:xfrm>
            <a:off x="783800" y="32190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30</a:t>
            </a:r>
            <a:endParaRPr sz="700">
              <a:solidFill>
                <a:schemeClr val="dk1"/>
              </a:solidFill>
              <a:latin typeface="Barlow Medium"/>
              <a:ea typeface="Barlow Medium"/>
              <a:cs typeface="Barlow Medium"/>
              <a:sym typeface="Barlow Medium"/>
            </a:endParaRPr>
          </a:p>
        </p:txBody>
      </p:sp>
      <p:sp>
        <p:nvSpPr>
          <p:cNvPr id="433" name="Google Shape;433;p63"/>
          <p:cNvSpPr txBox="1"/>
          <p:nvPr/>
        </p:nvSpPr>
        <p:spPr>
          <a:xfrm>
            <a:off x="783800" y="35850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20</a:t>
            </a:r>
            <a:endParaRPr sz="700">
              <a:solidFill>
                <a:schemeClr val="dk1"/>
              </a:solidFill>
              <a:latin typeface="Barlow Medium"/>
              <a:ea typeface="Barlow Medium"/>
              <a:cs typeface="Barlow Medium"/>
              <a:sym typeface="Barlow Medium"/>
            </a:endParaRPr>
          </a:p>
        </p:txBody>
      </p:sp>
      <p:sp>
        <p:nvSpPr>
          <p:cNvPr id="434" name="Google Shape;434;p63"/>
          <p:cNvSpPr txBox="1"/>
          <p:nvPr/>
        </p:nvSpPr>
        <p:spPr>
          <a:xfrm>
            <a:off x="783800" y="39509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10</a:t>
            </a:r>
            <a:endParaRPr sz="700">
              <a:solidFill>
                <a:schemeClr val="dk1"/>
              </a:solidFill>
              <a:latin typeface="Barlow Medium"/>
              <a:ea typeface="Barlow Medium"/>
              <a:cs typeface="Barlow Medium"/>
              <a:sym typeface="Barlow Medium"/>
            </a:endParaRPr>
          </a:p>
        </p:txBody>
      </p:sp>
      <p:sp>
        <p:nvSpPr>
          <p:cNvPr id="435" name="Google Shape;435;p63"/>
          <p:cNvSpPr txBox="1"/>
          <p:nvPr>
            <p:ph idx="3" type="body"/>
          </p:nvPr>
        </p:nvSpPr>
        <p:spPr>
          <a:xfrm>
            <a:off x="480425" y="610475"/>
            <a:ext cx="4100700" cy="10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creating the machine learning model, we wanted to learn more about the data we had on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looked at overall Challenge Rating Counts across all monsters. The most common being 2, and least common being 19.</a:t>
            </a:r>
            <a:endParaRPr/>
          </a:p>
        </p:txBody>
      </p:sp>
      <p:sp>
        <p:nvSpPr>
          <p:cNvPr id="436" name="Google Shape;436;p63"/>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Pt. 1</a:t>
            </a:r>
            <a:endParaRPr/>
          </a:p>
        </p:txBody>
      </p:sp>
      <p:sp>
        <p:nvSpPr>
          <p:cNvPr id="437" name="Google Shape;437;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63"/>
          <p:cNvPicPr preferRelativeResize="0"/>
          <p:nvPr/>
        </p:nvPicPr>
        <p:blipFill>
          <a:blip r:embed="rId3">
            <a:alphaModFix/>
          </a:blip>
          <a:stretch>
            <a:fillRect/>
          </a:stretch>
        </p:blipFill>
        <p:spPr>
          <a:xfrm>
            <a:off x="292251" y="1962279"/>
            <a:ext cx="4270275" cy="2814757"/>
          </a:xfrm>
          <a:prstGeom prst="rect">
            <a:avLst/>
          </a:prstGeom>
          <a:noFill/>
          <a:ln>
            <a:noFill/>
          </a:ln>
        </p:spPr>
      </p:pic>
      <p:sp>
        <p:nvSpPr>
          <p:cNvPr id="439" name="Google Shape;439;p63"/>
          <p:cNvSpPr txBox="1"/>
          <p:nvPr>
            <p:ph idx="3" type="body"/>
          </p:nvPr>
        </p:nvSpPr>
        <p:spPr>
          <a:xfrm>
            <a:off x="4742100" y="627825"/>
            <a:ext cx="44019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looked at Monster size distribution, to see what size was more or less common.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Medium and large sized monsters are fairly common, where as gargantuan accounts for less than 20 of the 322 monsters. </a:t>
            </a:r>
            <a:endParaRPr/>
          </a:p>
        </p:txBody>
      </p:sp>
      <p:pic>
        <p:nvPicPr>
          <p:cNvPr id="440" name="Google Shape;440;p63"/>
          <p:cNvPicPr preferRelativeResize="0"/>
          <p:nvPr/>
        </p:nvPicPr>
        <p:blipFill>
          <a:blip r:embed="rId4">
            <a:alphaModFix/>
          </a:blip>
          <a:stretch>
            <a:fillRect/>
          </a:stretch>
        </p:blipFill>
        <p:spPr>
          <a:xfrm>
            <a:off x="4742100" y="2061721"/>
            <a:ext cx="4152638" cy="261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4"/>
          <p:cNvSpPr txBox="1"/>
          <p:nvPr>
            <p:ph idx="5" type="body"/>
          </p:nvPr>
        </p:nvSpPr>
        <p:spPr>
          <a:xfrm>
            <a:off x="480425" y="610475"/>
            <a:ext cx="48783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at average </a:t>
            </a:r>
            <a:r>
              <a:rPr lang="en"/>
              <a:t>Hit Points (HP) and average Armor Class (AC) by Challenge Rating (CR).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features are essential to </a:t>
            </a:r>
            <a:r>
              <a:rPr lang="en"/>
              <a:t>understanding</a:t>
            </a:r>
            <a:r>
              <a:rPr lang="en"/>
              <a:t> the monsters </a:t>
            </a:r>
            <a:r>
              <a:rPr lang="en"/>
              <a:t>durability and defense</a:t>
            </a:r>
            <a:r>
              <a:rPr lang="en"/>
              <a:t> varies with their CR. The higher the CR the higher HP and AC are. </a:t>
            </a:r>
            <a:endParaRPr/>
          </a:p>
        </p:txBody>
      </p:sp>
      <p:cxnSp>
        <p:nvCxnSpPr>
          <p:cNvPr id="446" name="Google Shape;446;p64"/>
          <p:cNvCxnSpPr/>
          <p:nvPr/>
        </p:nvCxnSpPr>
        <p:spPr>
          <a:xfrm>
            <a:off x="791150"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47" name="Google Shape;447;p64"/>
          <p:cNvSpPr txBox="1"/>
          <p:nvPr>
            <p:ph idx="1" type="subTitle"/>
          </p:nvPr>
        </p:nvSpPr>
        <p:spPr>
          <a:xfrm>
            <a:off x="438995"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Exploratory Data Analysis Pt. 2</a:t>
            </a:r>
            <a:endParaRPr/>
          </a:p>
        </p:txBody>
      </p:sp>
      <p:sp>
        <p:nvSpPr>
          <p:cNvPr id="448" name="Google Shape;448;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64"/>
          <p:cNvPicPr preferRelativeResize="0"/>
          <p:nvPr/>
        </p:nvPicPr>
        <p:blipFill>
          <a:blip r:embed="rId3">
            <a:alphaModFix/>
          </a:blip>
          <a:stretch>
            <a:fillRect/>
          </a:stretch>
        </p:blipFill>
        <p:spPr>
          <a:xfrm>
            <a:off x="1187405" y="2332450"/>
            <a:ext cx="3200419" cy="2292675"/>
          </a:xfrm>
          <a:prstGeom prst="rect">
            <a:avLst/>
          </a:prstGeom>
          <a:noFill/>
          <a:ln>
            <a:noFill/>
          </a:ln>
        </p:spPr>
      </p:pic>
      <p:pic>
        <p:nvPicPr>
          <p:cNvPr id="450" name="Google Shape;450;p64"/>
          <p:cNvPicPr preferRelativeResize="0"/>
          <p:nvPr/>
        </p:nvPicPr>
        <p:blipFill>
          <a:blip r:embed="rId4">
            <a:alphaModFix/>
          </a:blip>
          <a:stretch>
            <a:fillRect/>
          </a:stretch>
        </p:blipFill>
        <p:spPr>
          <a:xfrm>
            <a:off x="4892925" y="2348125"/>
            <a:ext cx="3040925" cy="2261325"/>
          </a:xfrm>
          <a:prstGeom prst="rect">
            <a:avLst/>
          </a:prstGeom>
          <a:noFill/>
          <a:ln>
            <a:noFill/>
          </a:ln>
        </p:spPr>
      </p:pic>
      <p:sp>
        <p:nvSpPr>
          <p:cNvPr id="451" name="Google Shape;451;p64"/>
          <p:cNvSpPr txBox="1"/>
          <p:nvPr/>
        </p:nvSpPr>
        <p:spPr>
          <a:xfrm>
            <a:off x="5103650" y="627825"/>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Barlow"/>
                <a:ea typeface="Barlow"/>
                <a:cs typeface="Barlow"/>
                <a:sym typeface="Barlow"/>
              </a:rPr>
              <a:t>Both HP and CR increase as CR increases, but HP tends to scale more </a:t>
            </a:r>
            <a:r>
              <a:rPr lang="en" sz="1100">
                <a:solidFill>
                  <a:schemeClr val="lt1"/>
                </a:solidFill>
                <a:latin typeface="Barlow"/>
                <a:ea typeface="Barlow"/>
                <a:cs typeface="Barlow"/>
                <a:sym typeface="Barlow"/>
              </a:rPr>
              <a:t>significantly. As monsters become stronger they can survive more damage.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p:nvPr/>
        </p:nvSpPr>
        <p:spPr>
          <a:xfrm>
            <a:off x="1307225" y="3986500"/>
            <a:ext cx="1628100" cy="369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57" name="Google Shape;457;p65"/>
          <p:cNvSpPr/>
          <p:nvPr/>
        </p:nvSpPr>
        <p:spPr>
          <a:xfrm>
            <a:off x="2944050" y="3621675"/>
            <a:ext cx="1628100" cy="73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58" name="Google Shape;458;p65"/>
          <p:cNvSpPr/>
          <p:nvPr/>
        </p:nvSpPr>
        <p:spPr>
          <a:xfrm>
            <a:off x="4581075" y="2930300"/>
            <a:ext cx="1628100" cy="1429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59" name="Google Shape;459;p65"/>
          <p:cNvSpPr txBox="1"/>
          <p:nvPr/>
        </p:nvSpPr>
        <p:spPr>
          <a:xfrm>
            <a:off x="1307222"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60" name="Google Shape;460;p65"/>
          <p:cNvSpPr txBox="1"/>
          <p:nvPr/>
        </p:nvSpPr>
        <p:spPr>
          <a:xfrm>
            <a:off x="293443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61" name="Google Shape;461;p65"/>
          <p:cNvSpPr txBox="1"/>
          <p:nvPr/>
        </p:nvSpPr>
        <p:spPr>
          <a:xfrm>
            <a:off x="458106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462" name="Google Shape;462;p65"/>
          <p:cNvSpPr txBox="1"/>
          <p:nvPr/>
        </p:nvSpPr>
        <p:spPr>
          <a:xfrm>
            <a:off x="6208688"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cxnSp>
        <p:nvCxnSpPr>
          <p:cNvPr id="463" name="Google Shape;463;p65"/>
          <p:cNvCxnSpPr/>
          <p:nvPr/>
        </p:nvCxnSpPr>
        <p:spPr>
          <a:xfrm rot="10800000">
            <a:off x="783775" y="4360100"/>
            <a:ext cx="7579200" cy="0"/>
          </a:xfrm>
          <a:prstGeom prst="straightConnector1">
            <a:avLst/>
          </a:prstGeom>
          <a:noFill/>
          <a:ln cap="flat" cmpd="sng" w="19050">
            <a:solidFill>
              <a:schemeClr val="dk1"/>
            </a:solidFill>
            <a:prstDash val="solid"/>
            <a:round/>
            <a:headEnd len="med" w="med" type="none"/>
            <a:tailEnd len="med" w="med" type="none"/>
          </a:ln>
        </p:spPr>
      </p:cxnSp>
      <p:sp>
        <p:nvSpPr>
          <p:cNvPr id="464" name="Google Shape;464;p65"/>
          <p:cNvSpPr txBox="1"/>
          <p:nvPr/>
        </p:nvSpPr>
        <p:spPr>
          <a:xfrm>
            <a:off x="783800" y="138931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80</a:t>
            </a:r>
            <a:endParaRPr sz="700">
              <a:solidFill>
                <a:schemeClr val="dk1"/>
              </a:solidFill>
              <a:latin typeface="Barlow Medium"/>
              <a:ea typeface="Barlow Medium"/>
              <a:cs typeface="Barlow Medium"/>
              <a:sym typeface="Barlow Medium"/>
            </a:endParaRPr>
          </a:p>
        </p:txBody>
      </p:sp>
      <p:sp>
        <p:nvSpPr>
          <p:cNvPr id="465" name="Google Shape;465;p65"/>
          <p:cNvSpPr txBox="1"/>
          <p:nvPr/>
        </p:nvSpPr>
        <p:spPr>
          <a:xfrm>
            <a:off x="783800" y="175526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70</a:t>
            </a:r>
            <a:endParaRPr sz="700">
              <a:solidFill>
                <a:schemeClr val="dk1"/>
              </a:solidFill>
              <a:latin typeface="Barlow Medium"/>
              <a:ea typeface="Barlow Medium"/>
              <a:cs typeface="Barlow Medium"/>
              <a:sym typeface="Barlow Medium"/>
            </a:endParaRPr>
          </a:p>
        </p:txBody>
      </p:sp>
      <p:sp>
        <p:nvSpPr>
          <p:cNvPr id="466" name="Google Shape;466;p65"/>
          <p:cNvSpPr txBox="1"/>
          <p:nvPr/>
        </p:nvSpPr>
        <p:spPr>
          <a:xfrm>
            <a:off x="783800" y="21212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60</a:t>
            </a:r>
            <a:endParaRPr sz="700">
              <a:solidFill>
                <a:schemeClr val="dk1"/>
              </a:solidFill>
              <a:latin typeface="Barlow Medium"/>
              <a:ea typeface="Barlow Medium"/>
              <a:cs typeface="Barlow Medium"/>
              <a:sym typeface="Barlow Medium"/>
            </a:endParaRPr>
          </a:p>
        </p:txBody>
      </p:sp>
      <p:sp>
        <p:nvSpPr>
          <p:cNvPr id="467" name="Google Shape;467;p65"/>
          <p:cNvSpPr txBox="1"/>
          <p:nvPr/>
        </p:nvSpPr>
        <p:spPr>
          <a:xfrm>
            <a:off x="783800" y="24871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50</a:t>
            </a:r>
            <a:endParaRPr sz="700">
              <a:solidFill>
                <a:schemeClr val="dk1"/>
              </a:solidFill>
              <a:latin typeface="Barlow Medium"/>
              <a:ea typeface="Barlow Medium"/>
              <a:cs typeface="Barlow Medium"/>
              <a:sym typeface="Barlow Medium"/>
            </a:endParaRPr>
          </a:p>
        </p:txBody>
      </p:sp>
      <p:sp>
        <p:nvSpPr>
          <p:cNvPr id="468" name="Google Shape;468;p65"/>
          <p:cNvSpPr txBox="1"/>
          <p:nvPr/>
        </p:nvSpPr>
        <p:spPr>
          <a:xfrm>
            <a:off x="783800" y="28531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40</a:t>
            </a:r>
            <a:endParaRPr sz="700">
              <a:solidFill>
                <a:schemeClr val="dk1"/>
              </a:solidFill>
              <a:latin typeface="Barlow Medium"/>
              <a:ea typeface="Barlow Medium"/>
              <a:cs typeface="Barlow Medium"/>
              <a:sym typeface="Barlow Medium"/>
            </a:endParaRPr>
          </a:p>
        </p:txBody>
      </p:sp>
      <p:sp>
        <p:nvSpPr>
          <p:cNvPr id="469" name="Google Shape;469;p65"/>
          <p:cNvSpPr txBox="1"/>
          <p:nvPr/>
        </p:nvSpPr>
        <p:spPr>
          <a:xfrm>
            <a:off x="783800" y="32190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30</a:t>
            </a:r>
            <a:endParaRPr sz="700">
              <a:solidFill>
                <a:schemeClr val="dk1"/>
              </a:solidFill>
              <a:latin typeface="Barlow Medium"/>
              <a:ea typeface="Barlow Medium"/>
              <a:cs typeface="Barlow Medium"/>
              <a:sym typeface="Barlow Medium"/>
            </a:endParaRPr>
          </a:p>
        </p:txBody>
      </p:sp>
      <p:sp>
        <p:nvSpPr>
          <p:cNvPr id="470" name="Google Shape;470;p65"/>
          <p:cNvSpPr txBox="1"/>
          <p:nvPr/>
        </p:nvSpPr>
        <p:spPr>
          <a:xfrm>
            <a:off x="783800" y="358502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20</a:t>
            </a:r>
            <a:endParaRPr sz="700">
              <a:solidFill>
                <a:schemeClr val="dk1"/>
              </a:solidFill>
              <a:latin typeface="Barlow Medium"/>
              <a:ea typeface="Barlow Medium"/>
              <a:cs typeface="Barlow Medium"/>
              <a:sym typeface="Barlow Medium"/>
            </a:endParaRPr>
          </a:p>
        </p:txBody>
      </p:sp>
      <p:sp>
        <p:nvSpPr>
          <p:cNvPr id="471" name="Google Shape;471;p65"/>
          <p:cNvSpPr txBox="1"/>
          <p:nvPr/>
        </p:nvSpPr>
        <p:spPr>
          <a:xfrm>
            <a:off x="783800" y="3950978"/>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10</a:t>
            </a:r>
            <a:endParaRPr sz="700">
              <a:solidFill>
                <a:schemeClr val="dk1"/>
              </a:solidFill>
              <a:latin typeface="Barlow Medium"/>
              <a:ea typeface="Barlow Medium"/>
              <a:cs typeface="Barlow Medium"/>
              <a:sym typeface="Barlow Medium"/>
            </a:endParaRPr>
          </a:p>
        </p:txBody>
      </p:sp>
      <p:sp>
        <p:nvSpPr>
          <p:cNvPr id="472" name="Google Shape;472;p65"/>
          <p:cNvSpPr txBox="1"/>
          <p:nvPr>
            <p:ph idx="3" type="body"/>
          </p:nvPr>
        </p:nvSpPr>
        <p:spPr>
          <a:xfrm>
            <a:off x="480425" y="610475"/>
            <a:ext cx="4100700" cy="10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wanted to see what the stat averages were for Monsters per their Challenge Rating. </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rPr lang="en"/>
              <a:t>We can also see that dexterity tends to be the highest stat amongst lower challenge rated Monsters. </a:t>
            </a:r>
            <a:endParaRPr/>
          </a:p>
        </p:txBody>
      </p:sp>
      <p:sp>
        <p:nvSpPr>
          <p:cNvPr id="473" name="Google Shape;473;p65"/>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Pt. 3</a:t>
            </a:r>
            <a:endParaRPr/>
          </a:p>
        </p:txBody>
      </p:sp>
      <p:sp>
        <p:nvSpPr>
          <p:cNvPr id="474" name="Google Shape;474;p6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65"/>
          <p:cNvSpPr txBox="1"/>
          <p:nvPr>
            <p:ph idx="3" type="body"/>
          </p:nvPr>
        </p:nvSpPr>
        <p:spPr>
          <a:xfrm>
            <a:off x="4742100" y="429025"/>
            <a:ext cx="44019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We can see that strength and constitution  go up in average as challenge rating increases.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key information, since constitution is a measure of a character’s health, stamina, and vital force. Essentially it allows a character to withstand a lack of food, fight off disease/</a:t>
            </a:r>
            <a:r>
              <a:rPr lang="en"/>
              <a:t>poison</a:t>
            </a:r>
            <a:r>
              <a:rPr lang="en"/>
              <a:t>, and last longer during combat.</a:t>
            </a:r>
            <a:endParaRPr/>
          </a:p>
        </p:txBody>
      </p:sp>
      <p:pic>
        <p:nvPicPr>
          <p:cNvPr id="476" name="Google Shape;476;p65"/>
          <p:cNvPicPr preferRelativeResize="0"/>
          <p:nvPr/>
        </p:nvPicPr>
        <p:blipFill>
          <a:blip r:embed="rId3">
            <a:alphaModFix/>
          </a:blip>
          <a:stretch>
            <a:fillRect/>
          </a:stretch>
        </p:blipFill>
        <p:spPr>
          <a:xfrm>
            <a:off x="1375" y="1862963"/>
            <a:ext cx="9144001" cy="322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6"/>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483" name="Google Shape;483;p66"/>
          <p:cNvSpPr txBox="1"/>
          <p:nvPr>
            <p:ph idx="3" type="body"/>
          </p:nvPr>
        </p:nvSpPr>
        <p:spPr>
          <a:xfrm>
            <a:off x="480425" y="627825"/>
            <a:ext cx="7996500" cy="173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Why Analyze Distribution of Damage Immunities?</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Game Balance Insight:</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lang="en">
                <a:latin typeface="Arial"/>
                <a:ea typeface="Arial"/>
                <a:cs typeface="Arial"/>
                <a:sym typeface="Arial"/>
              </a:rPr>
              <a:t>Knowing which damage types are frequently immune can help identify common monster traits, potentially influencing player strategy (e.g., avoid relying on fire attacks if "fire immunity" is very common).</a:t>
            </a:r>
            <a:endParaRPr>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lang="en">
                <a:latin typeface="Arial"/>
                <a:ea typeface="Arial"/>
                <a:cs typeface="Arial"/>
                <a:sym typeface="Arial"/>
              </a:rPr>
              <a:t> </a:t>
            </a:r>
            <a:endParaRPr>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Model Training:</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lang="en">
                <a:latin typeface="Arial"/>
                <a:ea typeface="Arial"/>
                <a:cs typeface="Arial"/>
                <a:sym typeface="Arial"/>
              </a:rPr>
              <a:t>When building a machine learning model, knowing the prevalence of damage immunities can guide feature selection (e.g., a highly common immunity like "poison" might carry less predictive power than rare ones).</a:t>
            </a:r>
            <a:endParaRPr>
              <a:latin typeface="Arial"/>
              <a:ea typeface="Arial"/>
              <a:cs typeface="Arial"/>
              <a:sym typeface="Arial"/>
            </a:endParaRPr>
          </a:p>
          <a:p>
            <a:pPr indent="0" lvl="0" marL="0" rtl="0" algn="l">
              <a:spcBef>
                <a:spcPts val="0"/>
              </a:spcBef>
              <a:spcAft>
                <a:spcPts val="0"/>
              </a:spcAft>
              <a:buNone/>
            </a:pPr>
            <a:r>
              <a:t/>
            </a:r>
            <a:endParaRPr/>
          </a:p>
        </p:txBody>
      </p:sp>
      <p:pic>
        <p:nvPicPr>
          <p:cNvPr id="484" name="Google Shape;484;p66"/>
          <p:cNvPicPr preferRelativeResize="0"/>
          <p:nvPr/>
        </p:nvPicPr>
        <p:blipFill>
          <a:blip r:embed="rId3">
            <a:alphaModFix/>
          </a:blip>
          <a:stretch>
            <a:fillRect/>
          </a:stretch>
        </p:blipFill>
        <p:spPr>
          <a:xfrm>
            <a:off x="636700" y="2297100"/>
            <a:ext cx="7996501" cy="284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491" name="Google Shape;491;p67"/>
          <p:cNvSpPr txBox="1"/>
          <p:nvPr>
            <p:ph idx="3" type="body"/>
          </p:nvPr>
        </p:nvSpPr>
        <p:spPr>
          <a:xfrm>
            <a:off x="571500" y="685925"/>
            <a:ext cx="3049500" cy="384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Arial"/>
                <a:ea typeface="Arial"/>
                <a:cs typeface="Arial"/>
                <a:sym typeface="Arial"/>
              </a:rPr>
              <a:t>Correlation Heatmap for Attributes</a:t>
            </a:r>
            <a:endParaRPr b="1" sz="1300">
              <a:latin typeface="Arial"/>
              <a:ea typeface="Arial"/>
              <a:cs typeface="Arial"/>
              <a:sym typeface="Arial"/>
            </a:endParaRPr>
          </a:p>
          <a:p>
            <a:pPr indent="0" lvl="0" marL="0" rtl="0" algn="l">
              <a:lnSpc>
                <a:spcPct val="115000"/>
              </a:lnSpc>
              <a:spcBef>
                <a:spcPts val="0"/>
              </a:spcBef>
              <a:spcAft>
                <a:spcPts val="0"/>
              </a:spcAft>
              <a:buNone/>
            </a:pPr>
            <a:r>
              <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Goal: </a:t>
            </a:r>
            <a:endParaRPr b="1">
              <a:latin typeface="Arial"/>
              <a:ea typeface="Arial"/>
              <a:cs typeface="Arial"/>
              <a:sym typeface="Arial"/>
            </a:endParaRPr>
          </a:p>
          <a:p>
            <a:pPr indent="45720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Identify relationships between monster stats (e.g., strength, dexterity) and challenge rating to inform ML model features.</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How This Helps:</a:t>
            </a:r>
            <a:endParaRPr b="1">
              <a:latin typeface="Arial"/>
              <a:ea typeface="Arial"/>
              <a:cs typeface="Arial"/>
              <a:sym typeface="Arial"/>
            </a:endParaRPr>
          </a:p>
          <a:p>
            <a:pPr indent="45720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Identifies which attributes (e.g., strength, hit points) correlate strongly with challenge rating.</a:t>
            </a:r>
            <a:endParaRPr b="1">
              <a:latin typeface="Arial"/>
              <a:ea typeface="Arial"/>
              <a:cs typeface="Arial"/>
              <a:sym typeface="Arial"/>
            </a:endParaRPr>
          </a:p>
          <a:p>
            <a:pPr indent="457200" lvl="0" marL="0" rtl="0" algn="l">
              <a:lnSpc>
                <a:spcPct val="115000"/>
              </a:lnSpc>
              <a:spcBef>
                <a:spcPts val="0"/>
              </a:spcBef>
              <a:spcAft>
                <a:spcPts val="0"/>
              </a:spcAft>
              <a:buClr>
                <a:schemeClr val="lt1"/>
              </a:buClr>
              <a:buSzPts val="1100"/>
              <a:buFont typeface="Arial"/>
              <a:buNone/>
            </a:pPr>
            <a:r>
              <a:t/>
            </a:r>
            <a:endParaRPr b="1">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b="1" lang="en">
                <a:latin typeface="Arial"/>
                <a:ea typeface="Arial"/>
                <a:cs typeface="Arial"/>
                <a:sym typeface="Arial"/>
              </a:rPr>
              <a:t>Features with strong correlations are likely to be important predictors in machine learning models.</a:t>
            </a:r>
            <a:endParaRPr b="1">
              <a:latin typeface="Arial"/>
              <a:ea typeface="Arial"/>
              <a:cs typeface="Arial"/>
              <a:sym typeface="Arial"/>
            </a:endParaRPr>
          </a:p>
          <a:p>
            <a:pPr indent="0" lvl="0" marL="0" rtl="0" algn="l">
              <a:spcBef>
                <a:spcPts val="0"/>
              </a:spcBef>
              <a:spcAft>
                <a:spcPts val="0"/>
              </a:spcAft>
              <a:buNone/>
            </a:pPr>
            <a:r>
              <a:t/>
            </a:r>
            <a:endParaRPr/>
          </a:p>
        </p:txBody>
      </p:sp>
      <p:pic>
        <p:nvPicPr>
          <p:cNvPr id="492" name="Google Shape;492;p67"/>
          <p:cNvPicPr preferRelativeResize="0"/>
          <p:nvPr/>
        </p:nvPicPr>
        <p:blipFill>
          <a:blip r:embed="rId3">
            <a:alphaModFix/>
          </a:blip>
          <a:stretch>
            <a:fillRect/>
          </a:stretch>
        </p:blipFill>
        <p:spPr>
          <a:xfrm>
            <a:off x="3620992" y="290625"/>
            <a:ext cx="5523008" cy="4303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